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2F27DBCE-686A-4C0B-BBA9-FE4F7ADB7ADE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E8B733-B259-46F4-B430-885D56A233B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edia/image4.jpe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media/image2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media/image2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media/image3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3"/>
          <p:cNvSpPr/>
          <p:nvPr/>
        </p:nvSpPr>
        <p:spPr>
          <a:xfrm>
            <a:off x="0" y="4664070"/>
            <a:ext cx="915034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-3172" y="4953003"/>
            <a:ext cx="9147172" cy="1911351"/>
            <a:chOff x="-3172" y="4953003"/>
            <a:chExt cx="9147172" cy="1911351"/>
          </a:xfrm>
        </p:grpSpPr>
        <p:sp>
          <p:nvSpPr>
            <p:cNvPr id="4" name="Полилиния 5"/>
            <p:cNvSpPr/>
            <p:nvPr/>
          </p:nvSpPr>
          <p:spPr>
            <a:xfrm>
              <a:off x="1687516" y="4953003"/>
              <a:ext cx="7456483" cy="48736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-9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" name="Полилиния 6"/>
            <p:cNvSpPr/>
            <p:nvPr/>
          </p:nvSpPr>
          <p:spPr>
            <a:xfrm>
              <a:off x="36511" y="5237161"/>
              <a:ext cx="9107488" cy="7889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-9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f14 1 f2"/>
                <a:gd name="f18" fmla="*/ 0 1 f15"/>
                <a:gd name="f19" fmla="*/ 0 1 f16"/>
                <a:gd name="f20" fmla="*/ 5760 1 f15"/>
                <a:gd name="f21" fmla="*/ 528 1 f16"/>
                <a:gd name="f22" fmla="*/ 48 1 f15"/>
                <a:gd name="f23" fmla="+- f17 0 f1"/>
                <a:gd name="f24" fmla="*/ f18 f10 1"/>
                <a:gd name="f25" fmla="*/ f20 f10 1"/>
                <a:gd name="f26" fmla="*/ f21 f11 1"/>
                <a:gd name="f27" fmla="*/ f19 f11 1"/>
                <a:gd name="f28" fmla="*/ f2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8" y="f27"/>
                </a:cxn>
              </a:cxnLst>
              <a:rect l="f24" t="f27" r="f25" b="f26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6" name="Полилиния 7"/>
            <p:cNvSpPr/>
            <p:nvPr/>
          </p:nvSpPr>
          <p:spPr>
            <a:xfrm>
              <a:off x="594" y="5000963"/>
              <a:ext cx="9143405" cy="18633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-9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 r:link="rId3" cstate="print">
                <a:alphaModFix amt="50000"/>
              </a:blip>
              <a:tile sx="49999" sy="49999" algn="t"/>
            </a:blip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endParaRPr>
            </a:p>
          </p:txBody>
        </p:sp>
        <p:cxnSp>
          <p:nvCxnSpPr>
            <p:cNvPr id="7" name="Прямая соединительная линия 9"/>
            <p:cNvCxnSpPr/>
            <p:nvPr/>
          </p:nvCxnSpPr>
          <p:spPr>
            <a:xfrm>
              <a:off x="-3172" y="4997653"/>
              <a:ext cx="9147172" cy="789996"/>
            </a:xfrm>
            <a:prstGeom prst="straightConnector1">
              <a:avLst/>
            </a:prstGeom>
            <a:noFill/>
            <a:ln w="12060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8" name="Заголовок 8"/>
          <p:cNvSpPr txBox="1">
            <a:spLocks noGrp="1"/>
          </p:cNvSpPr>
          <p:nvPr>
            <p:ph type="ctrTitle"/>
          </p:nvPr>
        </p:nvSpPr>
        <p:spPr>
          <a:xfrm>
            <a:off x="685800" y="1752603"/>
            <a:ext cx="7772400" cy="1829760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16"/>
          <p:cNvSpPr txBox="1">
            <a:spLocks noGrp="1"/>
          </p:cNvSpPr>
          <p:nvPr>
            <p:ph type="subTitle" idx="1"/>
          </p:nvPr>
        </p:nvSpPr>
        <p:spPr>
          <a:xfrm>
            <a:off x="685800" y="3611605"/>
            <a:ext cx="7772400" cy="119970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1" name="Нижний колонтитул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2" name="Номер слайда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CF0A7E0E-8567-430A-B597-DB836DC1AE0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328"/>
            <a:ext cx="8229600" cy="43860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C786F8-D3AB-4CEE-B1B5-101E85BD2BF7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844009" y="274640"/>
            <a:ext cx="1777465" cy="559276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324603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4A662-DC48-443A-93D6-AF7A68697F1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9071" y="227008"/>
            <a:ext cx="747712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 txBox="1">
            <a:spLocks noGrp="1"/>
          </p:cNvSpPr>
          <p:nvPr>
            <p:ph type="tbl" idx="1"/>
          </p:nvPr>
        </p:nvSpPr>
        <p:spPr>
          <a:xfrm>
            <a:off x="263520" y="1598608"/>
            <a:ext cx="7386642" cy="44973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EA2685-68A9-4526-91F2-4408A8A4A3D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9071" y="227008"/>
            <a:ext cx="747712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63520" y="1598608"/>
            <a:ext cx="3616323" cy="4497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 txBox="1">
            <a:spLocks noGrp="1"/>
          </p:cNvSpPr>
          <p:nvPr>
            <p:ph type="chart" idx="2"/>
          </p:nvPr>
        </p:nvSpPr>
        <p:spPr>
          <a:xfrm>
            <a:off x="4032247" y="1598608"/>
            <a:ext cx="3617915" cy="44973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7E219B-EC9A-44E4-B0EB-827E74539BF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9071" y="227008"/>
            <a:ext cx="747712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 txBox="1">
            <a:spLocks noGrp="1"/>
          </p:cNvSpPr>
          <p:nvPr>
            <p:ph type="chart" idx="1"/>
          </p:nvPr>
        </p:nvSpPr>
        <p:spPr>
          <a:xfrm>
            <a:off x="263520" y="1598608"/>
            <a:ext cx="7386642" cy="44973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E5F1C0-FC7D-42C3-BC26-8EEC59E6B75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Заголовок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C6D88E-FCBC-42AD-8D76-D1A3481B4B7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3"/>
          <p:cNvSpPr/>
          <p:nvPr/>
        </p:nvSpPr>
        <p:spPr>
          <a:xfrm>
            <a:off x="3636961" y="3005139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3" name="Нашивка 4"/>
          <p:cNvSpPr/>
          <p:nvPr/>
        </p:nvSpPr>
        <p:spPr>
          <a:xfrm>
            <a:off x="3449638" y="3005139"/>
            <a:ext cx="184151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722376" y="1059716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2"/>
          <p:cNvSpPr txBox="1">
            <a:spLocks noGrp="1"/>
          </p:cNvSpPr>
          <p:nvPr>
            <p:ph type="body" idx="1"/>
          </p:nvPr>
        </p:nvSpPr>
        <p:spPr>
          <a:xfrm>
            <a:off x="3922711" y="2931712"/>
            <a:ext cx="4572000" cy="1454883"/>
          </a:xfrm>
        </p:spPr>
        <p:txBody>
          <a:bodyPr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AAB91E1-E47C-4203-8942-128E8A941E2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Заголовок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781C0BE-2CAE-4C6C-ABFF-59311A89081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>
          <a:blip r:embed="rId2" r:link="rId3" cstate="print"/>
          <a:tile sx="49988" sy="49988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5410203"/>
            <a:ext cx="4040184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3"/>
          </p:nvPr>
        </p:nvSpPr>
        <p:spPr>
          <a:xfrm>
            <a:off x="4645023" y="5410203"/>
            <a:ext cx="4041776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 txBox="1">
            <a:spLocks noGrp="1"/>
          </p:cNvSpPr>
          <p:nvPr>
            <p:ph idx="2"/>
          </p:nvPr>
        </p:nvSpPr>
        <p:spPr>
          <a:xfrm>
            <a:off x="457200" y="1444294"/>
            <a:ext cx="4040184" cy="3941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5F70EB-34C5-4F26-9B5C-E9F5D8E6382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587B8CA-3D45-4C67-90E8-11ACDBC49F1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5845DC-ABCB-4F5A-A537-F8697D83CCF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>
          <a:blip r:embed="rId2" r:link="rId3" cstate="print"/>
          <a:tile sx="49988" sy="49988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4876796"/>
            <a:ext cx="7481776" cy="457200"/>
          </a:xfrm>
        </p:spPr>
        <p:txBody>
          <a:bodyPr anchor="t"/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2"/>
          </p:nvPr>
        </p:nvSpPr>
        <p:spPr>
          <a:xfrm>
            <a:off x="4419596" y="5355101"/>
            <a:ext cx="3974595" cy="91440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C62FC9-64F5-42EE-AB10-A36566F1691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4"/>
          <p:cNvSpPr/>
          <p:nvPr/>
        </p:nvSpPr>
        <p:spPr>
          <a:xfrm>
            <a:off x="715966" y="5002216"/>
            <a:ext cx="3802066" cy="14430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+- 0 0 329"/>
              <a:gd name="f9" fmla="val 347"/>
              <a:gd name="f10" fmla="val 7156"/>
              <a:gd name="f11" fmla="val 682"/>
              <a:gd name="f12" fmla="val 5229"/>
              <a:gd name="f13" fmla="+- 0 0 328"/>
              <a:gd name="f14" fmla="val 345"/>
              <a:gd name="f15" fmla="+- 0 0 -90"/>
              <a:gd name="f16" fmla="*/ f3 1 5760"/>
              <a:gd name="f17" fmla="*/ f4 1 528"/>
              <a:gd name="f18" fmla="+- f7 0 f5"/>
              <a:gd name="f19" fmla="+- f6 0 f5"/>
              <a:gd name="f20" fmla="*/ f15 f0 1"/>
              <a:gd name="f21" fmla="*/ f19 1 5760"/>
              <a:gd name="f22" fmla="*/ f18 1 528"/>
              <a:gd name="f23" fmla="*/ f20 1 f2"/>
              <a:gd name="f24" fmla="*/ 0 1 f21"/>
              <a:gd name="f25" fmla="*/ 0 1 f22"/>
              <a:gd name="f26" fmla="*/ 5760 1 f21"/>
              <a:gd name="f27" fmla="*/ 528 1 f22"/>
              <a:gd name="f28" fmla="*/ 48 1 f21"/>
              <a:gd name="f29" fmla="+- f23 0 f1"/>
              <a:gd name="f30" fmla="*/ f24 f16 1"/>
              <a:gd name="f31" fmla="*/ f26 f16 1"/>
              <a:gd name="f32" fmla="*/ f27 f17 1"/>
              <a:gd name="f33" fmla="*/ f25 f17 1"/>
              <a:gd name="f34" fmla="*/ f2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30" y="f33"/>
              </a:cxn>
              <a:cxn ang="f29">
                <a:pos x="f31" y="f33"/>
              </a:cxn>
              <a:cxn ang="f29">
                <a:pos x="f31" y="f32"/>
              </a:cxn>
              <a:cxn ang="f29">
                <a:pos x="f34" y="f33"/>
              </a:cxn>
            </a:cxnLst>
            <a:rect l="f30" t="f33" r="f31" b="f32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1"/>
                </a:lnTo>
                <a:lnTo>
                  <a:pt x="f13" y="f14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Полилиния 5"/>
          <p:cNvSpPr/>
          <p:nvPr/>
        </p:nvSpPr>
        <p:spPr>
          <a:xfrm>
            <a:off x="-53977" y="5784851"/>
            <a:ext cx="3802066" cy="8382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val 817"/>
              <a:gd name="f9" fmla="val 97"/>
              <a:gd name="f10" fmla="val 6408"/>
              <a:gd name="f11" fmla="val 682"/>
              <a:gd name="f12" fmla="val 5232"/>
              <a:gd name="f13" fmla="val 685"/>
              <a:gd name="f14" fmla="val 829"/>
              <a:gd name="f15" fmla="val 101"/>
              <a:gd name="f16" fmla="+- 0 0 -90"/>
              <a:gd name="f17" fmla="*/ f3 1 5760"/>
              <a:gd name="f18" fmla="*/ f4 1 528"/>
              <a:gd name="f19" fmla="+- f7 0 f5"/>
              <a:gd name="f20" fmla="+- f6 0 f5"/>
              <a:gd name="f21" fmla="*/ f16 f0 1"/>
              <a:gd name="f22" fmla="*/ f20 1 5760"/>
              <a:gd name="f23" fmla="*/ f19 1 528"/>
              <a:gd name="f24" fmla="*/ f21 1 f2"/>
              <a:gd name="f25" fmla="*/ 0 1 f22"/>
              <a:gd name="f26" fmla="*/ 0 1 f23"/>
              <a:gd name="f27" fmla="*/ 5760 1 f22"/>
              <a:gd name="f28" fmla="*/ 528 1 f23"/>
              <a:gd name="f29" fmla="*/ 48 1 f22"/>
              <a:gd name="f30" fmla="+- f24 0 f1"/>
              <a:gd name="f31" fmla="*/ f25 f17 1"/>
              <a:gd name="f32" fmla="*/ f27 f17 1"/>
              <a:gd name="f33" fmla="*/ f28 f18 1"/>
              <a:gd name="f34" fmla="*/ f26 f18 1"/>
              <a:gd name="f35" fmla="*/ f2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1" y="f34"/>
              </a:cxn>
              <a:cxn ang="f30">
                <a:pos x="f32" y="f34"/>
              </a:cxn>
              <a:cxn ang="f30">
                <a:pos x="f32" y="f33"/>
              </a:cxn>
              <a:cxn ang="f30">
                <a:pos x="f35" y="f34"/>
              </a:cxn>
            </a:cxnLst>
            <a:rect l="f31" t="f34" r="f32" b="f33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Прямоугольный треугольник 6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Прямая соединительная линия 7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6" name="Нашивка 8"/>
          <p:cNvSpPr/>
          <p:nvPr/>
        </p:nvSpPr>
        <p:spPr>
          <a:xfrm>
            <a:off x="8664570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7" name="Нашивка 9"/>
          <p:cNvSpPr/>
          <p:nvPr/>
        </p:nvSpPr>
        <p:spPr>
          <a:xfrm>
            <a:off x="8477246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8" name="Текст 3"/>
          <p:cNvSpPr txBox="1">
            <a:spLocks noGrp="1"/>
          </p:cNvSpPr>
          <p:nvPr>
            <p:ph type="body" idx="2"/>
          </p:nvPr>
        </p:nvSpPr>
        <p:spPr>
          <a:xfrm>
            <a:off x="1141235" y="5443404"/>
            <a:ext cx="7162796" cy="648236"/>
          </a:xfrm>
        </p:spPr>
        <p:txBody>
          <a:bodyPr tIns="0"/>
          <a:lstStyle>
            <a:lvl1pPr marL="0" marR="18288" indent="0" algn="r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Рисунок 2"/>
          <p:cNvSpPr txBox="1">
            <a:spLocks noGrp="1"/>
          </p:cNvSpPr>
          <p:nvPr>
            <p:ph type="pic" idx="1"/>
          </p:nvPr>
        </p:nvSpPr>
        <p:spPr>
          <a:xfrm>
            <a:off x="228600" y="189966"/>
            <a:ext cx="8686800" cy="4389120"/>
          </a:xfrm>
          <a:solidFill>
            <a:srgbClr val="464646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2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3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CB24126-9845-4FF9-ADB0-D7FEA301F80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media/image3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2"/>
          <p:cNvSpPr/>
          <p:nvPr/>
        </p:nvSpPr>
        <p:spPr>
          <a:xfrm>
            <a:off x="715966" y="5002216"/>
            <a:ext cx="3802066" cy="14430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+- 0 0 329"/>
              <a:gd name="f9" fmla="val 347"/>
              <a:gd name="f10" fmla="val 7156"/>
              <a:gd name="f11" fmla="val 682"/>
              <a:gd name="f12" fmla="val 5229"/>
              <a:gd name="f13" fmla="+- 0 0 328"/>
              <a:gd name="f14" fmla="val 345"/>
              <a:gd name="f15" fmla="+- 0 0 -90"/>
              <a:gd name="f16" fmla="*/ f3 1 5760"/>
              <a:gd name="f17" fmla="*/ f4 1 528"/>
              <a:gd name="f18" fmla="+- f7 0 f5"/>
              <a:gd name="f19" fmla="+- f6 0 f5"/>
              <a:gd name="f20" fmla="*/ f15 f0 1"/>
              <a:gd name="f21" fmla="*/ f19 1 5760"/>
              <a:gd name="f22" fmla="*/ f18 1 528"/>
              <a:gd name="f23" fmla="*/ f20 1 f2"/>
              <a:gd name="f24" fmla="*/ 0 1 f21"/>
              <a:gd name="f25" fmla="*/ 0 1 f22"/>
              <a:gd name="f26" fmla="*/ 5760 1 f21"/>
              <a:gd name="f27" fmla="*/ 528 1 f22"/>
              <a:gd name="f28" fmla="*/ 48 1 f21"/>
              <a:gd name="f29" fmla="+- f23 0 f1"/>
              <a:gd name="f30" fmla="*/ f24 f16 1"/>
              <a:gd name="f31" fmla="*/ f26 f16 1"/>
              <a:gd name="f32" fmla="*/ f27 f17 1"/>
              <a:gd name="f33" fmla="*/ f25 f17 1"/>
              <a:gd name="f34" fmla="*/ f2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30" y="f33"/>
              </a:cxn>
              <a:cxn ang="f29">
                <a:pos x="f31" y="f33"/>
              </a:cxn>
              <a:cxn ang="f29">
                <a:pos x="f31" y="f32"/>
              </a:cxn>
              <a:cxn ang="f29">
                <a:pos x="f34" y="f33"/>
              </a:cxn>
            </a:cxnLst>
            <a:rect l="f30" t="f33" r="f31" b="f32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1"/>
                </a:lnTo>
                <a:lnTo>
                  <a:pt x="f13" y="f14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Полилиния 11"/>
          <p:cNvSpPr/>
          <p:nvPr/>
        </p:nvSpPr>
        <p:spPr>
          <a:xfrm>
            <a:off x="-53977" y="5784851"/>
            <a:ext cx="3802066" cy="8382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val 817"/>
              <a:gd name="f9" fmla="val 97"/>
              <a:gd name="f10" fmla="val 6408"/>
              <a:gd name="f11" fmla="val 682"/>
              <a:gd name="f12" fmla="val 5232"/>
              <a:gd name="f13" fmla="val 685"/>
              <a:gd name="f14" fmla="val 829"/>
              <a:gd name="f15" fmla="val 101"/>
              <a:gd name="f16" fmla="+- 0 0 -90"/>
              <a:gd name="f17" fmla="*/ f3 1 5760"/>
              <a:gd name="f18" fmla="*/ f4 1 528"/>
              <a:gd name="f19" fmla="+- f7 0 f5"/>
              <a:gd name="f20" fmla="+- f6 0 f5"/>
              <a:gd name="f21" fmla="*/ f16 f0 1"/>
              <a:gd name="f22" fmla="*/ f20 1 5760"/>
              <a:gd name="f23" fmla="*/ f19 1 528"/>
              <a:gd name="f24" fmla="*/ f21 1 f2"/>
              <a:gd name="f25" fmla="*/ 0 1 f22"/>
              <a:gd name="f26" fmla="*/ 0 1 f23"/>
              <a:gd name="f27" fmla="*/ 5760 1 f22"/>
              <a:gd name="f28" fmla="*/ 528 1 f23"/>
              <a:gd name="f29" fmla="*/ 48 1 f22"/>
              <a:gd name="f30" fmla="+- f24 0 f1"/>
              <a:gd name="f31" fmla="*/ f25 f17 1"/>
              <a:gd name="f32" fmla="*/ f27 f17 1"/>
              <a:gd name="f33" fmla="*/ f28 f18 1"/>
              <a:gd name="f34" fmla="*/ f26 f18 1"/>
              <a:gd name="f35" fmla="*/ f2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1" y="f34"/>
              </a:cxn>
              <a:cxn ang="f30">
                <a:pos x="f32" y="f34"/>
              </a:cxn>
              <a:cxn ang="f30">
                <a:pos x="f32" y="f33"/>
              </a:cxn>
              <a:cxn ang="f30">
                <a:pos x="f35" y="f34"/>
              </a:cxn>
            </a:cxnLst>
            <a:rect l="f31" t="f34" r="f32" b="f33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Прямоугольный треугольник 13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16" r:link="rId17" cstate="print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Прямая соединительная линия 14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6" name="Заголовок 8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Текст 29"/>
          <p:cNvSpPr txBox="1">
            <a:spLocks noGrp="1"/>
          </p:cNvSpPr>
          <p:nvPr>
            <p:ph type="body" idx="1"/>
          </p:nvPr>
        </p:nvSpPr>
        <p:spPr>
          <a:xfrm>
            <a:off x="457200" y="1481135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 txBox="1">
            <a:spLocks noGrp="1"/>
          </p:cNvSpPr>
          <p:nvPr>
            <p:ph type="dt" sz="half" idx="2"/>
          </p:nvPr>
        </p:nvSpPr>
        <p:spPr>
          <a:xfrm>
            <a:off x="6727826" y="6408736"/>
            <a:ext cx="191928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9" name="Нижний колонтитул 21"/>
          <p:cNvSpPr txBox="1">
            <a:spLocks noGrp="1"/>
          </p:cNvSpPr>
          <p:nvPr>
            <p:ph type="ftr" sz="quarter" idx="3"/>
          </p:nvPr>
        </p:nvSpPr>
        <p:spPr>
          <a:xfrm>
            <a:off x="4379911" y="6408736"/>
            <a:ext cx="23510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10" name="Номер слайда 17"/>
          <p:cNvSpPr txBox="1">
            <a:spLocks noGrp="1"/>
          </p:cNvSpPr>
          <p:nvPr>
            <p:ph type="sldNum" sz="quarter" idx="4"/>
          </p:nvPr>
        </p:nvSpPr>
        <p:spPr>
          <a:xfrm>
            <a:off x="8647115" y="6408736"/>
            <a:ext cx="3667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FBF71469-DA9C-4E37-BCF8-416B6819ADFA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129" marR="0" lvl="0" indent="-255583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 pitchFamily="18"/>
        <a:buChar char=""/>
        <a:tabLst/>
        <a:defRPr lang="ru-RU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0713" marR="0" lvl="1" indent="-228600" algn="l" defTabSz="914400" rtl="0" fontAlgn="auto" hangingPunct="0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 pitchFamily="34"/>
        <a:buChar char="◦"/>
        <a:tabLst/>
        <a:defRPr lang="ru-RU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8841" marR="0" lvl="2" indent="-228600" algn="l" defTabSz="914400" rtl="0" fontAlgn="auto" hangingPunct="0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ru-RU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0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ru-RU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0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857222" y="500039"/>
            <a:ext cx="7915275" cy="984744"/>
          </a:xfrm>
        </p:spPr>
        <p:txBody>
          <a:bodyPr anchorCtr="1"/>
          <a:lstStyle/>
          <a:p>
            <a:pPr lvl="0" algn="ctr" hangingPunct="1"/>
            <a:r>
              <a:rPr lang="ru-RU" sz="1400">
                <a:latin typeface="Times New Roman" pitchFamily="18"/>
              </a:rPr>
              <a:t>Администрация </a:t>
            </a:r>
            <a:br>
              <a:rPr lang="ru-RU" sz="1400">
                <a:latin typeface="Times New Roman" pitchFamily="18"/>
              </a:rPr>
            </a:br>
            <a:r>
              <a:rPr lang="ru-RU" sz="1400">
                <a:latin typeface="Times New Roman" pitchFamily="18"/>
              </a:rPr>
              <a:t>Фоминского </a:t>
            </a:r>
            <a:br>
              <a:rPr lang="ru-RU" sz="1400">
                <a:latin typeface="Times New Roman" pitchFamily="18"/>
              </a:rPr>
            </a:br>
            <a:r>
              <a:rPr lang="ru-RU" sz="1400">
                <a:latin typeface="Times New Roman" pitchFamily="18"/>
              </a:rPr>
              <a:t>сельского поселения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785817" y="3071817"/>
            <a:ext cx="7772400" cy="1200150"/>
          </a:xfrm>
        </p:spPr>
        <p:txBody>
          <a:bodyPr anchorCtr="1"/>
          <a:lstStyle/>
          <a:p>
            <a:pPr marR="0" lvl="0" algn="ctr" hangingPunct="1">
              <a:lnSpc>
                <a:spcPct val="80000"/>
              </a:lnSpc>
            </a:pPr>
            <a:r>
              <a:rPr lang="ru-RU" sz="2800" b="1" i="1" dirty="0">
                <a:latin typeface="Times New Roman" pitchFamily="18"/>
              </a:rPr>
              <a:t>Бюджет Фоминского сельского                                                                                                                                                                                                     поселения Заветинского района</a:t>
            </a:r>
          </a:p>
          <a:p>
            <a:pPr marR="0" lvl="0" algn="ctr" hangingPunct="1">
              <a:lnSpc>
                <a:spcPct val="80000"/>
              </a:lnSpc>
            </a:pPr>
            <a:r>
              <a:rPr lang="ru-RU" sz="2800" b="1" i="1" dirty="0">
                <a:latin typeface="Times New Roman" pitchFamily="18"/>
              </a:rPr>
              <a:t>на </a:t>
            </a:r>
            <a:r>
              <a:rPr lang="ru-RU" sz="2800" b="1" i="1" dirty="0" smtClean="0">
                <a:latin typeface="Times New Roman" pitchFamily="18"/>
              </a:rPr>
              <a:t>20190 </a:t>
            </a:r>
            <a:r>
              <a:rPr lang="ru-RU" sz="2800" b="1" i="1" dirty="0">
                <a:latin typeface="Times New Roman" pitchFamily="18"/>
              </a:rPr>
              <a:t>год и плановый период </a:t>
            </a:r>
            <a:r>
              <a:rPr lang="ru-RU" sz="2800" b="1" i="1" dirty="0" smtClean="0">
                <a:latin typeface="Times New Roman" pitchFamily="18"/>
              </a:rPr>
              <a:t>2020 </a:t>
            </a:r>
            <a:r>
              <a:rPr lang="ru-RU" sz="2800" b="1" i="1" dirty="0">
                <a:latin typeface="Times New Roman" pitchFamily="18"/>
              </a:rPr>
              <a:t>и </a:t>
            </a:r>
            <a:r>
              <a:rPr lang="ru-RU" sz="2800" b="1" i="1" dirty="0" smtClean="0">
                <a:latin typeface="Times New Roman" pitchFamily="18"/>
              </a:rPr>
              <a:t>2021 </a:t>
            </a:r>
            <a:r>
              <a:rPr lang="ru-RU" sz="2800" b="1" i="1" dirty="0">
                <a:latin typeface="Times New Roman" pitchFamily="18"/>
              </a:rPr>
              <a:t>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buNone/>
            </a:pPr>
            <a:endParaRPr lang="ru-RU" sz="1600" dirty="0">
              <a:latin typeface="Times New Roman" pitchFamily="18"/>
            </a:endParaRPr>
          </a:p>
          <a:p>
            <a:pPr lvl="0" hangingPunct="1">
              <a:buNone/>
            </a:pPr>
            <a:endParaRPr lang="ru-RU" sz="2400" dirty="0">
              <a:latin typeface="Times New Roman" pitchFamily="18"/>
            </a:endParaRPr>
          </a:p>
          <a:p>
            <a:pPr lvl="0" hangingPunct="1"/>
            <a:r>
              <a:rPr lang="ru-RU" sz="1800" b="1" dirty="0">
                <a:latin typeface="Times New Roman" pitchFamily="18"/>
              </a:rPr>
              <a:t>Основных направлений бюджетной и налоговой политики Фоминского сельского поселения на </a:t>
            </a:r>
            <a:r>
              <a:rPr lang="ru-RU" sz="1800" b="1" dirty="0" smtClean="0">
                <a:latin typeface="Times New Roman" pitchFamily="18"/>
              </a:rPr>
              <a:t>2018 </a:t>
            </a:r>
            <a:r>
              <a:rPr lang="ru-RU" sz="1800" b="1" dirty="0">
                <a:latin typeface="Times New Roman" pitchFamily="18"/>
              </a:rPr>
              <a:t>- </a:t>
            </a:r>
            <a:r>
              <a:rPr lang="ru-RU" sz="1800" b="1" dirty="0" smtClean="0">
                <a:latin typeface="Times New Roman" pitchFamily="18"/>
              </a:rPr>
              <a:t>2021 </a:t>
            </a:r>
            <a:r>
              <a:rPr lang="ru-RU" sz="1800" b="1" dirty="0">
                <a:latin typeface="Times New Roman" pitchFamily="18"/>
              </a:rPr>
              <a:t>годы (Постановление Администрации Фоминского сельского поселения от 16.11.2015 № 137)</a:t>
            </a:r>
          </a:p>
          <a:p>
            <a:pPr lvl="0" hangingPunct="1"/>
            <a:endParaRPr lang="ru-RU" sz="1800" dirty="0">
              <a:latin typeface="Times New Roman" pitchFamily="18"/>
            </a:endParaRPr>
          </a:p>
          <a:p>
            <a:pPr lvl="0" hangingPunct="1"/>
            <a:r>
              <a:rPr lang="ru-RU" sz="1800" b="1" dirty="0">
                <a:latin typeface="Times New Roman" pitchFamily="18"/>
              </a:rPr>
              <a:t>Прогноза социально-экономического развития Фоминского сельского поселения на </a:t>
            </a:r>
            <a:r>
              <a:rPr lang="ru-RU" sz="1800" b="1" dirty="0" smtClean="0">
                <a:latin typeface="Times New Roman" pitchFamily="18"/>
              </a:rPr>
              <a:t>2019 </a:t>
            </a:r>
            <a:r>
              <a:rPr lang="ru-RU" sz="1800" b="1" dirty="0">
                <a:latin typeface="Times New Roman" pitchFamily="18"/>
              </a:rPr>
              <a:t>- </a:t>
            </a:r>
            <a:r>
              <a:rPr lang="ru-RU" sz="1800" b="1" dirty="0" smtClean="0">
                <a:latin typeface="Times New Roman" pitchFamily="18"/>
              </a:rPr>
              <a:t>2021 </a:t>
            </a:r>
            <a:r>
              <a:rPr lang="ru-RU" sz="1800" b="1" dirty="0">
                <a:latin typeface="Times New Roman" pitchFamily="18"/>
              </a:rPr>
              <a:t>годы</a:t>
            </a:r>
          </a:p>
          <a:p>
            <a:pPr lvl="0" hangingPunct="1"/>
            <a:endParaRPr lang="ru-RU" sz="1800" b="1" dirty="0">
              <a:latin typeface="Times New Roman" pitchFamily="18"/>
            </a:endParaRPr>
          </a:p>
          <a:p>
            <a:pPr lvl="0" hangingPunct="1"/>
            <a:r>
              <a:rPr lang="ru-RU" sz="1800" b="1" dirty="0">
                <a:latin typeface="Times New Roman" pitchFamily="18"/>
              </a:rPr>
              <a:t>Муниципальных программ Фоминского сельского поселения</a:t>
            </a:r>
            <a:endParaRPr lang="ru-RU" sz="1800" dirty="0">
              <a:latin typeface="Times New Roman" pitchFamily="18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 hangingPunct="1"/>
            <a:r>
              <a:rPr lang="ru-RU" sz="2000" dirty="0">
                <a:solidFill>
                  <a:srgbClr val="000000"/>
                </a:solidFill>
                <a:latin typeface="Times New Roman" pitchFamily="18"/>
              </a:rPr>
              <a:t>Формирование бюджета Фоминского сельского поселения Заветинского района 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/>
              </a:rPr>
              <a:t>2019 </a:t>
            </a:r>
            <a:r>
              <a:rPr lang="ru-RU" sz="2000" dirty="0">
                <a:solidFill>
                  <a:srgbClr val="000000"/>
                </a:solidFill>
                <a:latin typeface="Times New Roman" pitchFamily="18"/>
              </a:rPr>
              <a:t>год и плановый период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/>
              </a:rPr>
              <a:t>2020-2021 </a:t>
            </a:r>
            <a:r>
              <a:rPr lang="ru-RU" sz="2000" dirty="0">
                <a:solidFill>
                  <a:srgbClr val="000000"/>
                </a:solidFill>
                <a:latin typeface="Times New Roman" pitchFamily="18"/>
              </a:rPr>
              <a:t>годов осуществляется на основе: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1557342"/>
            <a:ext cx="8507413" cy="4568827"/>
          </a:xfrm>
        </p:spPr>
        <p:txBody>
          <a:bodyPr/>
          <a:lstStyle/>
          <a:p>
            <a:pPr lvl="0" hangingPunct="1">
              <a:buNone/>
            </a:pPr>
            <a:endParaRPr lang="ru-RU" sz="1400"/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lvl="0" hangingPunct="1">
              <a:buNone/>
            </a:pPr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 lvl="0" hangingPunct="1">
              <a:buNone/>
            </a:pPr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соответствие финансовых возможностей Фоминского сельского поселения ключевым направлениям развития бюджета</a:t>
            </a:r>
          </a:p>
          <a:p>
            <a:pPr lvl="0" hangingPunct="1">
              <a:buNone/>
            </a:pPr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повышение роли бюджетной политики для поддержки экономического роста</a:t>
            </a:r>
          </a:p>
          <a:p>
            <a:pPr lvl="0" hangingPunct="1"/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повышение прозрачности и открытости бюджетного процесса</a:t>
            </a:r>
          </a:p>
          <a:p>
            <a:pPr lvl="0" hangingPunct="1"/>
            <a:endParaRPr lang="ru-RU" sz="1500">
              <a:latin typeface="Times New Roman" pitchFamily="18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250829" y="333371"/>
            <a:ext cx="8642351" cy="1084258"/>
          </a:xfrm>
        </p:spPr>
        <p:txBody>
          <a:bodyPr anchorCtr="1"/>
          <a:lstStyle/>
          <a:p>
            <a:pPr lvl="0" algn="ctr" hangingPunct="1"/>
            <a:r>
              <a: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Бюджет Фоминского сельского поселения Заветинского района  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2019 </a:t>
            </a:r>
            <a:r>
              <a: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год и плановый период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2020 </a:t>
            </a:r>
            <a:r>
              <a: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2021 </a:t>
            </a:r>
            <a:r>
              <a: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годов направлен на решение следующих ключевых задач: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 txBox="1">
            <a:spLocks noGrp="1"/>
          </p:cNvSpPr>
          <p:nvPr>
            <p:ph type="title"/>
          </p:nvPr>
        </p:nvSpPr>
        <p:spPr>
          <a:xfrm>
            <a:off x="928664" y="285731"/>
            <a:ext cx="7477121" cy="1143000"/>
          </a:xfrm>
        </p:spPr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Основные параметры бюджета Фоминского сельского поселения Заветинского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58" y="1219200"/>
          <a:ext cx="8064897" cy="4093030"/>
        </p:xfrm>
        <a:graphic>
          <a:graphicData uri="http://schemas.openxmlformats.org/drawingml/2006/table">
            <a:tbl>
              <a:tblPr/>
              <a:tblGrid>
                <a:gridCol w="2565150"/>
                <a:gridCol w="1685901"/>
                <a:gridCol w="1019607"/>
                <a:gridCol w="755025"/>
                <a:gridCol w="1019607"/>
                <a:gridCol w="1019607"/>
              </a:tblGrid>
              <a:tr h="1886857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Решение Собрания депутатов Фоминского сельского поселения от 29.12.2017 № 12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(первоначально утвержденный план)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Бюджет на 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Темп роста, %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Бюджет на 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Бюджет на 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653" marR="46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653" marR="46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653" marR="46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6653" marR="46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6653" marR="46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Доходы, всего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5783,9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7780,6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134,5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4872,9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4543,9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налоговые и неналоговые доходы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1015,9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1517,3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149,4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1515,5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1652,6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4768,0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6263,3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131,4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3289,6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3891,3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Расходы, всего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5783,9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7780,6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134,5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4872,9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4543,9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Дефицит (-), профицит(+),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% к объему собственных доходов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Источники финансирования дефицита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тыс. рублей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805</TotalTime>
  <Words>283</Words>
  <Application>Microsoft Office PowerPoint</Application>
  <PresentationFormat>Экран (4:3)</PresentationFormat>
  <Paragraphs>84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Администрация  Фоминского  сельского поселения</vt:lpstr>
      <vt:lpstr>Формирование бюджета Фоминского сельского поселения Заветинского района на 2019 год и плановый период 2020-2021 годов осуществляется на основе:</vt:lpstr>
      <vt:lpstr>Бюджет Фоминского сельского поселения Заветинского района  на 2019 год и плановый период 2020 и 2021 годов направлен на решение следующих ключевых задач:</vt:lpstr>
      <vt:lpstr>Основные параметры бюджета Фоминского сельского поселения Заветинского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Малолученского сельского поселения</dc:title>
  <dc:creator>Пользователь</dc:creator>
  <cp:lastModifiedBy>User</cp:lastModifiedBy>
  <cp:revision>58</cp:revision>
  <dcterms:created xsi:type="dcterms:W3CDTF">2014-05-13T12:48:17Z</dcterms:created>
  <dcterms:modified xsi:type="dcterms:W3CDTF">2019-02-19T06:44:10Z</dcterms:modified>
</cp:coreProperties>
</file>