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snapVertSplitter="1" vertBarState="minimized" horzBarState="maximized">
    <p:restoredLeft sz="15669" autoAdjust="0"/>
    <p:restoredTop sz="94728" autoAdjust="0"/>
  </p:normalViewPr>
  <p:slideViewPr>
    <p:cSldViewPr>
      <p:cViewPr>
        <p:scale>
          <a:sx n="66" d="100"/>
          <a:sy n="66" d="100"/>
        </p:scale>
        <p:origin x="39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3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153362150447484"/>
          <c:y val="8.71826505557773E-2"/>
          <c:w val="0.80846637849552516"/>
          <c:h val="0.771186440677965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 w="8708">
              <a:solidFill>
                <a:schemeClr val="tx1"/>
              </a:solidFill>
              <a:prstDash val="solid"/>
            </a:ln>
          </c:spPr>
          <c:dLbls>
            <c:dLbl>
              <c:idx val="1"/>
              <c:layout>
                <c:manualLayout>
                  <c:x val="-2.1120458934213663E-2"/>
                  <c:y val="-4.224616400806637E-2"/>
                </c:manualLayout>
              </c:layout>
              <c:showVal val="1"/>
            </c:dLbl>
            <c:dLbl>
              <c:idx val="2"/>
              <c:layout>
                <c:manualLayout>
                  <c:x val="1.1535602249776223E-2"/>
                  <c:y val="-3.4970023224953788E-2"/>
                </c:manualLayout>
              </c:layout>
              <c:showVal val="1"/>
            </c:dLbl>
            <c:spPr>
              <a:noFill/>
              <a:ln w="17415">
                <a:noFill/>
              </a:ln>
            </c:spPr>
            <c:txPr>
              <a:bodyPr/>
              <a:lstStyle/>
              <a:p>
                <a:pPr>
                  <a:defRPr sz="108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Sheet1!$B$2:$E$2</c:f>
              <c:numCache>
                <c:formatCode>General</c:formatCode>
                <c:ptCount val="4"/>
                <c:pt idx="1">
                  <c:v>957.3</c:v>
                </c:pt>
                <c:pt idx="2">
                  <c:v>1015.8</c:v>
                </c:pt>
                <c:pt idx="3">
                  <c:v>1057.2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/>
            </a:solidFill>
            <a:ln w="8708">
              <a:solidFill>
                <a:schemeClr val="tx1"/>
              </a:solidFill>
              <a:prstDash val="solid"/>
            </a:ln>
          </c:spPr>
          <c:dLbls>
            <c:dLbl>
              <c:idx val="1"/>
              <c:layout>
                <c:manualLayout>
                  <c:x val="1.9489666586568963E-3"/>
                  <c:y val="-9.1982255635213138E-3"/>
                </c:manualLayout>
              </c:layout>
              <c:showVal val="1"/>
            </c:dLbl>
            <c:dLbl>
              <c:idx val="2"/>
              <c:layout>
                <c:manualLayout>
                  <c:x val="2.2195513881943286E-2"/>
                  <c:y val="-3.7973904164111789E-2"/>
                </c:manualLayout>
              </c:layout>
              <c:showVal val="1"/>
            </c:dLbl>
            <c:spPr>
              <a:noFill/>
              <a:ln w="17415">
                <a:noFill/>
              </a:ln>
            </c:spPr>
            <c:txPr>
              <a:bodyPr/>
              <a:lstStyle/>
              <a:p>
                <a:pPr>
                  <a:defRPr sz="1080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numRef>
              <c:f>Sheet1!$B$1:$E$1</c:f>
              <c:numCache>
                <c:formatCode>General</c:formatCode>
                <c:ptCount val="4"/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</c:numCache>
            </c:numRef>
          </c:cat>
          <c:val>
            <c:numRef>
              <c:f>Sheet1!$B$3:$E$3</c:f>
              <c:numCache>
                <c:formatCode>General</c:formatCode>
                <c:ptCount val="4"/>
                <c:pt idx="1">
                  <c:v>4528.6000000000004</c:v>
                </c:pt>
                <c:pt idx="2">
                  <c:v>4768</c:v>
                </c:pt>
                <c:pt idx="3">
                  <c:v>3718.5</c:v>
                </c:pt>
              </c:numCache>
            </c:numRef>
          </c:val>
        </c:ser>
        <c:gapDepth val="0"/>
        <c:shape val="cylinder"/>
        <c:axId val="65760640"/>
        <c:axId val="76280960"/>
        <c:axId val="0"/>
      </c:bar3DChart>
      <c:catAx>
        <c:axId val="65760640"/>
        <c:scaling>
          <c:orientation val="minMax"/>
        </c:scaling>
        <c:axPos val="b"/>
        <c:numFmt formatCode="General" sourceLinked="1"/>
        <c:tickLblPos val="low"/>
        <c:spPr>
          <a:ln w="2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6280960"/>
        <c:crosses val="autoZero"/>
        <c:auto val="1"/>
        <c:lblAlgn val="ctr"/>
        <c:lblOffset val="100"/>
        <c:tickLblSkip val="1"/>
        <c:tickMarkSkip val="1"/>
      </c:catAx>
      <c:valAx>
        <c:axId val="76280960"/>
        <c:scaling>
          <c:orientation val="minMax"/>
        </c:scaling>
        <c:axPos val="l"/>
        <c:majorGridlines>
          <c:spPr>
            <a:ln w="2177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85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рублей</a:t>
                </a:r>
              </a:p>
            </c:rich>
          </c:tx>
          <c:layout>
            <c:manualLayout>
              <c:xMode val="edge"/>
              <c:yMode val="edge"/>
              <c:x val="0.10237849017580145"/>
              <c:y val="2.3728813559322041E-2"/>
            </c:manualLayout>
          </c:layout>
          <c:spPr>
            <a:noFill/>
            <a:ln w="17415">
              <a:noFill/>
            </a:ln>
          </c:spPr>
        </c:title>
        <c:numFmt formatCode="General" sourceLinked="1"/>
        <c:tickLblPos val="nextTo"/>
        <c:spPr>
          <a:ln w="217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8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657606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5718717683557393"/>
          <c:y val="0.94576271186440652"/>
          <c:w val="0.56675212272452236"/>
          <c:h val="5.1813200769258681E-2"/>
        </c:manualLayout>
      </c:layout>
      <c:spPr>
        <a:noFill/>
        <a:ln w="17415">
          <a:noFill/>
        </a:ln>
      </c:spPr>
      <c:txPr>
        <a:bodyPr/>
        <a:lstStyle/>
        <a:p>
          <a:pPr>
            <a:defRPr sz="991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874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layout/>
    </c:title>
    <c:view3D>
      <c:perspective val="0"/>
    </c:view3D>
    <c:plotArea>
      <c:layout>
        <c:manualLayout>
          <c:layoutTarget val="inner"/>
          <c:xMode val="edge"/>
          <c:yMode val="edge"/>
          <c:x val="0.13340227507755947"/>
          <c:y val="8.8135593220339148E-2"/>
          <c:w val="0.73319544984488194"/>
          <c:h val="0.4779661016949158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chemeClr val="accent1"/>
            </a:solidFill>
            <a:ln w="17006">
              <a:noFill/>
            </a:ln>
          </c:spPr>
          <c:explosion val="24"/>
          <c:dPt>
            <c:idx val="0"/>
            <c:spPr>
              <a:solidFill>
                <a:schemeClr val="accent5">
                  <a:lumMod val="75000"/>
                </a:schemeClr>
              </a:solidFill>
              <a:ln w="17006">
                <a:noFill/>
              </a:ln>
            </c:spPr>
          </c:dPt>
          <c:dPt>
            <c:idx val="1"/>
            <c:spPr>
              <a:solidFill>
                <a:schemeClr val="accent2"/>
              </a:solidFill>
              <a:ln w="17006">
                <a:noFill/>
              </a:ln>
            </c:spPr>
          </c:dPt>
          <c:dPt>
            <c:idx val="2"/>
            <c:spPr>
              <a:solidFill>
                <a:schemeClr val="hlink"/>
              </a:solidFill>
              <a:ln w="17006">
                <a:noFill/>
              </a:ln>
            </c:spPr>
          </c:dPt>
          <c:dPt>
            <c:idx val="3"/>
            <c:spPr>
              <a:solidFill>
                <a:schemeClr val="folHlink"/>
              </a:solidFill>
              <a:ln w="17006">
                <a:noFill/>
              </a:ln>
            </c:spPr>
          </c:dPt>
          <c:dPt>
            <c:idx val="4"/>
            <c:spPr>
              <a:solidFill>
                <a:schemeClr val="accent6">
                  <a:lumMod val="60000"/>
                  <a:lumOff val="40000"/>
                </a:schemeClr>
              </a:solidFill>
              <a:ln w="17006">
                <a:noFill/>
              </a:ln>
            </c:spPr>
          </c:dPt>
          <c:dPt>
            <c:idx val="5"/>
            <c:spPr>
              <a:solidFill>
                <a:schemeClr val="tx2"/>
              </a:solidFill>
              <a:ln w="17006">
                <a:noFill/>
              </a:ln>
            </c:spPr>
          </c:dPt>
          <c:dPt>
            <c:idx val="6"/>
            <c:spPr>
              <a:solidFill>
                <a:srgbClr val="0066CC"/>
              </a:solidFill>
              <a:ln w="17006">
                <a:noFill/>
              </a:ln>
            </c:spPr>
          </c:dPt>
          <c:dLbls>
            <c:dLbl>
              <c:idx val="0"/>
              <c:layout>
                <c:manualLayout>
                  <c:x val="-1.0746902065253279E-2"/>
                  <c:y val="-9.1878204897058251E-4"/>
                </c:manualLayout>
              </c:layout>
              <c:dLblPos val="bestFit"/>
              <c:showVal val="1"/>
              <c:showPercent val="1"/>
            </c:dLbl>
            <c:dLbl>
              <c:idx val="1"/>
              <c:layout>
                <c:manualLayout>
                  <c:x val="-5.368764403687349E-2"/>
                  <c:y val="-5.6662836157071114E-2"/>
                </c:manualLayout>
              </c:layout>
              <c:dLblPos val="bestFit"/>
              <c:showVal val="1"/>
              <c:showPercent val="1"/>
            </c:dLbl>
            <c:dLbl>
              <c:idx val="2"/>
              <c:layout>
                <c:manualLayout>
                  <c:x val="-2.8675340887267215E-4"/>
                  <c:y val="-2.7693114636037292E-3"/>
                </c:manualLayout>
              </c:layout>
              <c:dLblPos val="bestFit"/>
              <c:showVal val="1"/>
              <c:showPercent val="1"/>
            </c:dLbl>
            <c:dLbl>
              <c:idx val="3"/>
              <c:layout>
                <c:manualLayout>
                  <c:x val="-7.7300989053197752E-3"/>
                  <c:y val="-4.924822804484183E-2"/>
                </c:manualLayout>
              </c:layout>
              <c:dLblPos val="bestFit"/>
              <c:showVal val="1"/>
              <c:showPercent val="1"/>
            </c:dLbl>
            <c:dLbl>
              <c:idx val="4"/>
              <c:layout>
                <c:manualLayout>
                  <c:x val="-9.2600765796043941E-2"/>
                  <c:y val="1.3328244358954574E-2"/>
                </c:manualLayout>
              </c:layout>
              <c:dLblPos val="bestFit"/>
              <c:showVal val="1"/>
              <c:showPercent val="1"/>
            </c:dLbl>
            <c:dLbl>
              <c:idx val="5"/>
              <c:layout>
                <c:manualLayout>
                  <c:x val="-2.6699319451839669E-2"/>
                  <c:y val="1.7728231455136582E-3"/>
                </c:manualLayout>
              </c:layout>
              <c:tx>
                <c:rich>
                  <a:bodyPr/>
                  <a:lstStyle/>
                  <a:p>
                    <a:pPr>
                      <a:defRPr sz="1199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199"/>
                      <a:t>9,3; 0,4%</a:t>
                    </a:r>
                  </a:p>
                </c:rich>
              </c:tx>
              <c:spPr>
                <a:noFill/>
                <a:ln w="17006">
                  <a:noFill/>
                </a:ln>
              </c:spPr>
              <c:dLblPos val="bestFit"/>
            </c:dLbl>
            <c:dLbl>
              <c:idx val="6"/>
              <c:layout>
                <c:manualLayout>
                  <c:x val="-1.16992580090162E-2"/>
                  <c:y val="2.5973259732994414E-2"/>
                </c:manualLayout>
              </c:layout>
              <c:tx>
                <c:rich>
                  <a:bodyPr/>
                  <a:lstStyle/>
                  <a:p>
                    <a:pPr>
                      <a:defRPr sz="1199" b="1" i="0" u="none" strike="noStrike" baseline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ru-RU" sz="1199"/>
                      <a:t>725; 28,7%</a:t>
                    </a:r>
                  </a:p>
                </c:rich>
              </c:tx>
              <c:spPr>
                <a:noFill/>
                <a:ln w="17006">
                  <a:noFill/>
                </a:ln>
              </c:spPr>
              <c:dLblPos val="bestFit"/>
            </c:dLbl>
            <c:dLbl>
              <c:idx val="7"/>
              <c:layout>
                <c:manualLayout>
                  <c:x val="5.9327587862493467E-3"/>
                  <c:y val="-3.5742237017603934E-3"/>
                </c:manualLayout>
              </c:layout>
              <c:dLblPos val="bestFit"/>
              <c:showVal val="1"/>
              <c:showPercent val="1"/>
            </c:dLbl>
            <c:dLbl>
              <c:idx val="8"/>
              <c:layout>
                <c:manualLayout>
                  <c:x val="5.575682514330816E-3"/>
                  <c:y val="1.1788497205283409E-2"/>
                </c:manualLayout>
              </c:layout>
              <c:dLblPos val="bestFit"/>
              <c:showVal val="1"/>
              <c:showPercent val="1"/>
            </c:dLbl>
            <c:dLbl>
              <c:idx val="9"/>
              <c:layout>
                <c:manualLayout>
                  <c:x val="1.8048898408375265E-2"/>
                  <c:y val="-1.0245401099801365E-2"/>
                </c:manualLayout>
              </c:layout>
              <c:dLblPos val="bestFit"/>
              <c:showVal val="1"/>
              <c:showPercent val="1"/>
            </c:dLbl>
            <c:numFmt formatCode="0.0%" sourceLinked="0"/>
            <c:spPr>
              <a:noFill/>
              <a:ln w="17006">
                <a:noFill/>
              </a:ln>
            </c:spPr>
            <c:txPr>
              <a:bodyPr/>
              <a:lstStyle/>
              <a:p>
                <a:pPr>
                  <a:defRPr sz="1199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  <c:showPercent val="1"/>
          </c:dLbls>
          <c:cat>
            <c:strRef>
              <c:f>Sheet1!$B$1:$H$1</c:f>
              <c:strCache>
                <c:ptCount val="7"/>
                <c:pt idx="0">
                  <c:v>Налог на доходы физических лиц</c:v>
                </c:pt>
                <c:pt idx="1">
                  <c:v>Арендная плата</c:v>
                </c:pt>
                <c:pt idx="2">
                  <c:v>Единый сельхозяйственный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Штрафы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226.5</c:v>
                </c:pt>
                <c:pt idx="1">
                  <c:v>12.3</c:v>
                </c:pt>
                <c:pt idx="2">
                  <c:v>142.9</c:v>
                </c:pt>
                <c:pt idx="3">
                  <c:v>76.099999999999994</c:v>
                </c:pt>
                <c:pt idx="4">
                  <c:v>496.5</c:v>
                </c:pt>
                <c:pt idx="5">
                  <c:v>4.5</c:v>
                </c:pt>
                <c:pt idx="6">
                  <c:v>17.100000000000001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chemeClr val="accent2"/>
            </a:solidFill>
            <a:ln w="8503">
              <a:solidFill>
                <a:schemeClr val="tx1"/>
              </a:solidFill>
              <a:prstDash val="solid"/>
            </a:ln>
          </c:spPr>
          <c:explosion val="24"/>
          <c:dPt>
            <c:idx val="0"/>
            <c:spPr>
              <a:solidFill>
                <a:schemeClr val="accent1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2"/>
            <c:spPr>
              <a:solidFill>
                <a:schemeClr val="hlink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Sheet1!$B$1:$H$1</c:f>
              <c:strCache>
                <c:ptCount val="7"/>
                <c:pt idx="0">
                  <c:v>Налог на доходы физических лиц</c:v>
                </c:pt>
                <c:pt idx="1">
                  <c:v>Арендная плата</c:v>
                </c:pt>
                <c:pt idx="2">
                  <c:v>Единый сельхозяйственный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Штрафы</c:v>
                </c:pt>
              </c:strCache>
            </c:strRef>
          </c:cat>
          <c:val>
            <c:numRef>
              <c:f>Sheet1!$B$3:$H$3</c:f>
              <c:numCache>
                <c:formatCode>0.0%</c:formatCode>
                <c:ptCount val="7"/>
                <c:pt idx="0">
                  <c:v>0.22295501525740724</c:v>
                </c:pt>
                <c:pt idx="1">
                  <c:v>1.2107490894773108E-2</c:v>
                </c:pt>
                <c:pt idx="2">
                  <c:v>0.14066345112707945</c:v>
                </c:pt>
                <c:pt idx="3">
                  <c:v>7.4908947731075884E-2</c:v>
                </c:pt>
                <c:pt idx="4">
                  <c:v>0.48872920563047545</c:v>
                </c:pt>
                <c:pt idx="5">
                  <c:v>4.4295698395511373E-3</c:v>
                </c:pt>
                <c:pt idx="6">
                  <c:v>1.6832365390294323E-2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chemeClr val="hlink"/>
            </a:solidFill>
            <a:ln w="8503">
              <a:solidFill>
                <a:schemeClr val="tx1"/>
              </a:solidFill>
              <a:prstDash val="solid"/>
            </a:ln>
          </c:spPr>
          <c:explosion val="24"/>
          <c:dPt>
            <c:idx val="0"/>
            <c:spPr>
              <a:solidFill>
                <a:schemeClr val="accent1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1"/>
            <c:spPr>
              <a:solidFill>
                <a:schemeClr val="accent2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3"/>
            <c:spPr>
              <a:solidFill>
                <a:schemeClr val="folHlink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4"/>
            <c:spPr>
              <a:solidFill>
                <a:schemeClr val="bg2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5"/>
            <c:spPr>
              <a:solidFill>
                <a:schemeClr val="tx2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8503">
                <a:solidFill>
                  <a:schemeClr val="tx1"/>
                </a:solidFill>
                <a:prstDash val="solid"/>
              </a:ln>
            </c:spPr>
          </c:dPt>
          <c:cat>
            <c:strRef>
              <c:f>Sheet1!$B$1:$H$1</c:f>
              <c:strCache>
                <c:ptCount val="7"/>
                <c:pt idx="0">
                  <c:v>Налог на доходы физических лиц</c:v>
                </c:pt>
                <c:pt idx="1">
                  <c:v>Арендная плата</c:v>
                </c:pt>
                <c:pt idx="2">
                  <c:v>Единый сельхозяйственный налог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Государственная пошлина</c:v>
                </c:pt>
                <c:pt idx="6">
                  <c:v>Штрафы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</c:numCache>
            </c:numRef>
          </c:val>
        </c:ser>
      </c:pie3DChart>
      <c:spPr>
        <a:noFill/>
        <a:ln w="25374">
          <a:noFill/>
        </a:ln>
      </c:spPr>
    </c:plotArea>
    <c:legend>
      <c:legendPos val="b"/>
      <c:layout/>
      <c:spPr>
        <a:noFill/>
        <a:ln w="17006">
          <a:noFill/>
        </a:ln>
      </c:spPr>
      <c:txPr>
        <a:bodyPr/>
        <a:lstStyle/>
        <a:p>
          <a:pPr>
            <a:defRPr sz="1399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57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noFill/>
        <a:ln w="12700">
          <a:solidFill>
            <a:schemeClr val="tx1"/>
          </a:solidFill>
          <a:prstDash val="solid"/>
        </a:ln>
      </c:spPr>
    </c:sideWall>
    <c:backWall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7142857142857137"/>
          <c:y val="4.3165467625899283E-2"/>
          <c:w val="0.81111111111111112"/>
          <c:h val="0.71462829736211086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Средства местного бюджета</c:v>
                </c:pt>
              </c:strCache>
            </c:strRef>
          </c:tx>
          <c:spPr>
            <a:solidFill>
              <a:schemeClr val="accent1"/>
            </a:solidFill>
            <a:ln w="25716">
              <a:noFill/>
            </a:ln>
          </c:spPr>
          <c:dLbls>
            <c:dLbl>
              <c:idx val="1"/>
              <c:layout>
                <c:manualLayout>
                  <c:x val="-1.2827889497063136E-2"/>
                  <c:y val="-2.424062500859879E-2"/>
                </c:manualLayout>
              </c:layout>
              <c:showVal val="1"/>
            </c:dLbl>
            <c:dLbl>
              <c:idx val="2"/>
              <c:layout>
                <c:manualLayout>
                  <c:x val="1.4053359898595665E-2"/>
                  <c:y val="-1.6123654989036441E-2"/>
                </c:manualLayout>
              </c:layout>
              <c:showVal val="1"/>
            </c:dLbl>
            <c:spPr>
              <a:noFill/>
              <a:ln w="25716">
                <a:noFill/>
              </a:ln>
            </c:spPr>
            <c:txPr>
              <a:bodyPr/>
              <a:lstStyle/>
              <a:p>
                <a:pPr>
                  <a:defRPr sz="1215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1">
                  <c:v>4702.2</c:v>
                </c:pt>
                <c:pt idx="2">
                  <c:v>5713.8</c:v>
                </c:pt>
                <c:pt idx="3">
                  <c:v>4705.6000000000004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Средства областного бюджета</c:v>
                </c:pt>
              </c:strCache>
            </c:strRef>
          </c:tx>
          <c:spPr>
            <a:solidFill>
              <a:schemeClr val="accent2"/>
            </a:solidFill>
            <a:ln w="12858">
              <a:solidFill>
                <a:schemeClr val="tx1"/>
              </a:solidFill>
              <a:prstDash val="solid"/>
            </a:ln>
          </c:spPr>
          <c:dLbls>
            <c:dLbl>
              <c:idx val="1"/>
              <c:layout>
                <c:manualLayout>
                  <c:x val="-1.5973770594203053E-2"/>
                  <c:y val="-1.7095742865514896E-2"/>
                </c:manualLayout>
              </c:layout>
              <c:showVal val="1"/>
            </c:dLbl>
            <c:dLbl>
              <c:idx val="2"/>
              <c:layout>
                <c:manualLayout>
                  <c:x val="1.4930955043023388E-2"/>
                  <c:y val="-1.7150906063801166E-2"/>
                </c:manualLayout>
              </c:layout>
              <c:showVal val="1"/>
            </c:dLbl>
            <c:spPr>
              <a:noFill/>
              <a:ln w="25716">
                <a:noFill/>
              </a:ln>
            </c:spPr>
            <c:txPr>
              <a:bodyPr/>
              <a:lstStyle/>
              <a:p>
                <a:pPr>
                  <a:defRPr sz="1215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1">
                  <c:v>2016 год</c:v>
                </c:pt>
                <c:pt idx="2">
                  <c:v>2017 год</c:v>
                </c:pt>
                <c:pt idx="3">
                  <c:v>2018 год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1">
                  <c:v>783.7</c:v>
                </c:pt>
                <c:pt idx="2">
                  <c:v>70.099999999999994</c:v>
                </c:pt>
                <c:pt idx="3">
                  <c:v>70.099999999999994</c:v>
                </c:pt>
              </c:numCache>
            </c:numRef>
          </c:val>
          <c:shape val="cylinder"/>
        </c:ser>
        <c:gapDepth val="0"/>
        <c:shape val="box"/>
        <c:axId val="76514048"/>
        <c:axId val="76515584"/>
        <c:axId val="0"/>
      </c:bar3DChart>
      <c:catAx>
        <c:axId val="76514048"/>
        <c:scaling>
          <c:orientation val="minMax"/>
        </c:scaling>
        <c:axPos val="b"/>
        <c:numFmt formatCode="General" sourceLinked="1"/>
        <c:tickLblPos val="low"/>
        <c:spPr>
          <a:ln w="32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6515584"/>
        <c:crosses val="autoZero"/>
        <c:auto val="1"/>
        <c:lblAlgn val="ctr"/>
        <c:lblOffset val="100"/>
        <c:tickLblSkip val="1"/>
        <c:tickMarkSkip val="1"/>
      </c:catAx>
      <c:valAx>
        <c:axId val="76515584"/>
        <c:scaling>
          <c:orientation val="minMax"/>
        </c:scaling>
        <c:axPos val="l"/>
        <c:majorGridlines>
          <c:spPr>
            <a:ln w="3215">
              <a:solidFill>
                <a:schemeClr val="tx1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 algn="r">
                  <a:defRPr sz="1417" b="1" i="0" u="none" strike="noStrike" baseline="0">
                    <a:solidFill>
                      <a:schemeClr val="tx1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ru-RU"/>
                  <a:t>тыс. рублей</a:t>
                </a:r>
              </a:p>
            </c:rich>
          </c:tx>
          <c:layout>
            <c:manualLayout>
              <c:xMode val="edge"/>
              <c:yMode val="edge"/>
              <c:x val="2.0634920634920648E-2"/>
              <c:y val="0.2805755395683453"/>
            </c:manualLayout>
          </c:layout>
          <c:spPr>
            <a:noFill/>
            <a:ln w="25716">
              <a:noFill/>
            </a:ln>
          </c:spPr>
        </c:title>
        <c:numFmt formatCode="General" sourceLinked="1"/>
        <c:tickLblPos val="nextTo"/>
        <c:spPr>
          <a:ln w="32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17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76514048"/>
        <c:crosses val="autoZero"/>
        <c:crossBetween val="between"/>
        <c:majorUnit val="4000"/>
      </c:valAx>
      <c:spPr>
        <a:noFill/>
        <a:ln w="25716">
          <a:noFill/>
        </a:ln>
      </c:spPr>
    </c:plotArea>
    <c:legend>
      <c:legendPos val="b"/>
      <c:layout>
        <c:manualLayout>
          <c:xMode val="edge"/>
          <c:yMode val="edge"/>
          <c:x val="4.7619047619047623E-2"/>
          <c:y val="0.92326139088728987"/>
          <c:w val="0.90158730158730116"/>
          <c:h val="6.9544364508393283E-2"/>
        </c:manualLayout>
      </c:layout>
      <c:spPr>
        <a:noFill/>
        <a:ln w="25716">
          <a:noFill/>
        </a:ln>
      </c:spPr>
      <c:txPr>
        <a:bodyPr/>
        <a:lstStyle/>
        <a:p>
          <a:pPr>
            <a:defRPr sz="1301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82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C2CC45A-8ADE-4F57-832A-525C5E790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Группа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B4BA085-9948-4835-B5CC-EE33154CD2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F0591-02CA-4AEF-85C9-282E8DB230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25621-7C28-48C8-8D5D-1F57829190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263525" y="1598613"/>
            <a:ext cx="7386638" cy="4497387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B808-6271-443A-9784-948B4682A0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032250" y="1598613"/>
            <a:ext cx="3617913" cy="4497387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874AF-A177-4AB1-8A4B-FE59A4E1BF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263525" y="1598613"/>
            <a:ext cx="7386638" cy="4497387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FB07B-6ACA-46C3-94E4-58E107698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F9079-9391-4E92-B214-0643EE74A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ашивка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F709BF2-5D08-41BD-84E6-6CF504629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DDD147-77C2-4084-AC8E-ABB99A863E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22D5F21-2BC5-40BB-81D6-0CFA855FA6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D344C6-BA5D-4F93-8AC5-C1B4E2E6F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2290A-5D15-4225-8E2F-F219054B7D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7161D3-DA8C-43DB-9A12-5BBF0E5907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олилиния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Прямоугольный треугольник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Нашивка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EFF1E8F-671E-4E87-8B2C-5C6AD4BEE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6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1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E8421E2-3825-43AE-9CC1-0A74572B27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1" r:id="rId2"/>
    <p:sldLayoutId id="2147483989" r:id="rId3"/>
    <p:sldLayoutId id="2147483990" r:id="rId4"/>
    <p:sldLayoutId id="2147483991" r:id="rId5"/>
    <p:sldLayoutId id="2147483992" r:id="rId6"/>
    <p:sldLayoutId id="2147483982" r:id="rId7"/>
    <p:sldLayoutId id="2147483993" r:id="rId8"/>
    <p:sldLayoutId id="2147483994" r:id="rId9"/>
    <p:sldLayoutId id="2147483983" r:id="rId10"/>
    <p:sldLayoutId id="2147483984" r:id="rId11"/>
    <p:sldLayoutId id="2147483985" r:id="rId12"/>
    <p:sldLayoutId id="2147483986" r:id="rId13"/>
    <p:sldLayoutId id="2147483987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24" y="500042"/>
            <a:ext cx="7915275" cy="20875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</a:rPr>
              <a:t>Администрация 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Фоминского </a:t>
            </a:r>
            <a:br>
              <a:rPr lang="ru-RU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сельского поселения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5813" y="3071813"/>
            <a:ext cx="7772400" cy="1200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ru-RU" sz="2800" b="1" i="1" dirty="0" smtClean="0">
                <a:latin typeface="Times New Roman" pitchFamily="18" charset="0"/>
              </a:rPr>
              <a:t>Бюджет Фоминского сельского                                                                                                                                                                                                     поселения Заветинского района </a:t>
            </a:r>
          </a:p>
          <a:p>
            <a:pPr marR="0" algn="ctr" eaLnBrk="1" hangingPunct="1">
              <a:lnSpc>
                <a:spcPct val="80000"/>
              </a:lnSpc>
            </a:pPr>
            <a:r>
              <a:rPr lang="ru-RU" sz="2800" b="1" i="1" dirty="0" smtClean="0">
                <a:latin typeface="Times New Roman" pitchFamily="18" charset="0"/>
              </a:rPr>
              <a:t>на </a:t>
            </a:r>
            <a:r>
              <a:rPr lang="ru-RU" sz="2800" b="1" i="1" dirty="0" smtClean="0">
                <a:latin typeface="Times New Roman" pitchFamily="18" charset="0"/>
              </a:rPr>
              <a:t>2017 год и плановый период 2018 и 2019 годов</a:t>
            </a:r>
            <a:endParaRPr lang="ru-RU" sz="2800" b="1" i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Tx/>
              <a:buNone/>
            </a:pPr>
            <a:endParaRPr lang="ru-RU" sz="2400" dirty="0" smtClean="0">
              <a:latin typeface="Times New Roman" pitchFamily="18" charset="0"/>
            </a:endParaRPr>
          </a:p>
          <a:p>
            <a:pPr eaLnBrk="1" hangingPunct="1"/>
            <a:r>
              <a:rPr lang="ru-RU" sz="1800" b="1" dirty="0" smtClean="0">
                <a:latin typeface="Times New Roman" pitchFamily="18" charset="0"/>
              </a:rPr>
              <a:t>Основных направлений бюджетной и налоговой политики Фоминского сельского поселения на 2016 - </a:t>
            </a:r>
            <a:r>
              <a:rPr lang="ru-RU" sz="1800" b="1" dirty="0" smtClean="0">
                <a:latin typeface="Times New Roman" pitchFamily="18" charset="0"/>
              </a:rPr>
              <a:t>2019 </a:t>
            </a:r>
            <a:r>
              <a:rPr lang="ru-RU" sz="1800" b="1" dirty="0" smtClean="0">
                <a:latin typeface="Times New Roman" pitchFamily="18" charset="0"/>
              </a:rPr>
              <a:t>годы (Постановление Администрации </a:t>
            </a:r>
            <a:r>
              <a:rPr lang="ru-RU" sz="1800" b="1" dirty="0" smtClean="0">
                <a:latin typeface="Times New Roman" pitchFamily="18" charset="0"/>
              </a:rPr>
              <a:t>Фоминского сельского </a:t>
            </a:r>
            <a:r>
              <a:rPr lang="ru-RU" sz="1800" b="1" dirty="0" smtClean="0">
                <a:latin typeface="Times New Roman" pitchFamily="18" charset="0"/>
              </a:rPr>
              <a:t>поселения от 16.11.2015 № 137)</a:t>
            </a:r>
            <a:r>
              <a:rPr lang="ru-RU" sz="1800" dirty="0" smtClean="0">
                <a:latin typeface="Times New Roman" pitchFamily="18" charset="0"/>
              </a:rPr>
              <a:t> </a:t>
            </a:r>
          </a:p>
          <a:p>
            <a:pPr eaLnBrk="1" hangingPunct="1"/>
            <a:endParaRPr lang="ru-RU" sz="1800" dirty="0" smtClean="0">
              <a:latin typeface="Times New Roman" pitchFamily="18" charset="0"/>
            </a:endParaRPr>
          </a:p>
          <a:p>
            <a:pPr eaLnBrk="1" hangingPunct="1"/>
            <a:r>
              <a:rPr lang="ru-RU" sz="1800" b="1" dirty="0" smtClean="0">
                <a:latin typeface="Times New Roman" pitchFamily="18" charset="0"/>
              </a:rPr>
              <a:t>Прогноза социально-экономического развития Фоминского сельского поселения на 2016 - </a:t>
            </a:r>
            <a:r>
              <a:rPr lang="ru-RU" sz="1800" b="1" dirty="0" smtClean="0">
                <a:latin typeface="Times New Roman" pitchFamily="18" charset="0"/>
              </a:rPr>
              <a:t>2019 </a:t>
            </a:r>
            <a:r>
              <a:rPr lang="ru-RU" sz="1800" b="1" dirty="0" smtClean="0">
                <a:latin typeface="Times New Roman" pitchFamily="18" charset="0"/>
              </a:rPr>
              <a:t>годы</a:t>
            </a:r>
          </a:p>
          <a:p>
            <a:pPr eaLnBrk="1" hangingPunct="1"/>
            <a:endParaRPr lang="ru-RU" sz="1800" b="1" dirty="0" smtClean="0">
              <a:latin typeface="Times New Roman" pitchFamily="18" charset="0"/>
            </a:endParaRPr>
          </a:p>
          <a:p>
            <a:pPr eaLnBrk="1" hangingPunct="1"/>
            <a:r>
              <a:rPr lang="ru-RU" sz="1800" b="1" dirty="0" smtClean="0">
                <a:latin typeface="Times New Roman" pitchFamily="18" charset="0"/>
              </a:rPr>
              <a:t>Муниципальных программ Фоминского сельского поселения</a:t>
            </a:r>
            <a:endParaRPr lang="ru-RU" sz="1800" dirty="0" smtClean="0">
              <a:latin typeface="Times New Roman" pitchFamily="18" charset="0"/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Формирование бюджета Фоминского сельского поселения Заветинского района на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2017 год и плановый период 2018-2019 годов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осуществляется на основе: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507413" cy="45688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ru-RU" sz="1400" dirty="0" smtClean="0"/>
          </a:p>
          <a:p>
            <a:pPr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 eaLnBrk="1" hangingPunct="1">
              <a:buFontTx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повышение эффективности бюджетной политики, в том числе за счет роста эффективности бюджетных расходов, проведения структурных реформ в социальной сфере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соответствие финансовых возможностей Фоминского сельского поселения ключевым направлениям развития бюджета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повышение роли бюджетной политики для поддержки экономического роста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повышение прозрачности и открытости бюджетного процесса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/>
            <a:endParaRPr lang="ru-RU" sz="1500" dirty="0" smtClean="0">
              <a:latin typeface="Times New Roman" pitchFamily="18" charset="0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642350" cy="1084263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Бюджет Фоминского сельского поселения Заветинского района  на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201 год и плановый период 2018 и 2019 годов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 на решение следующих ключевых задач: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61"/>
          <p:cNvSpPr>
            <a:spLocks noGrp="1" noChangeArrowheads="1"/>
          </p:cNvSpPr>
          <p:nvPr>
            <p:ph type="title"/>
          </p:nvPr>
        </p:nvSpPr>
        <p:spPr>
          <a:xfrm>
            <a:off x="928662" y="285728"/>
            <a:ext cx="747712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Основные параметры бюджета Фоминского сельского поселения Заветинского района на 2016 год</a:t>
            </a:r>
          </a:p>
        </p:txBody>
      </p:sp>
      <p:graphicFrame>
        <p:nvGraphicFramePr>
          <p:cNvPr id="5276" name="Group 156"/>
          <p:cNvGraphicFramePr>
            <a:graphicFrameLocks noGrp="1"/>
          </p:cNvGraphicFramePr>
          <p:nvPr>
            <p:ph type="tbl" idx="1"/>
          </p:nvPr>
        </p:nvGraphicFramePr>
        <p:xfrm>
          <a:off x="500063" y="1714500"/>
          <a:ext cx="7715275" cy="3937661"/>
        </p:xfrm>
        <a:graphic>
          <a:graphicData uri="http://schemas.openxmlformats.org/drawingml/2006/table">
            <a:tbl>
              <a:tblPr/>
              <a:tblGrid>
                <a:gridCol w="3143243"/>
                <a:gridCol w="1428760"/>
                <a:gridCol w="1000132"/>
                <a:gridCol w="1143008"/>
                <a:gridCol w="1000132"/>
              </a:tblGrid>
              <a:tr h="323850">
                <a:tc gridSpan="3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тыс.рублей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Показатель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2016 год 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(первоначальный 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2017 </a:t>
                      </a: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(план)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2018 год (план)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2019 год (план)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9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I. Доходы, всего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5485,9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5783,9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4775,7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4727,0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из них: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Налоговые и неналоговые доходы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957,3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1015,9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1057,2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1093,0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48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4528,6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4768,0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3718,5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3634,0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II. Расходы, всего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5485,9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5783,9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4775,7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4727,0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III. Дефицит (-), профицит (+)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VI. Источники финансирования дефицита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</a:rPr>
                        <a:t>0,0</a:t>
                      </a:r>
                      <a:endParaRPr kumimoji="0" lang="ru-RU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852" y="357166"/>
            <a:ext cx="7069137" cy="919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Динамика доходов бюджета Фоминского  сельского поселения Заветинского района  </a:t>
            </a:r>
            <a:r>
              <a:rPr lang="ru-RU" sz="1800" dirty="0" smtClean="0">
                <a:latin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</a:rPr>
            </a:br>
            <a:endParaRPr lang="ru-RU" sz="1800" dirty="0" smtClean="0">
              <a:latin typeface="Times New Roman" pitchFamily="18" charset="0"/>
            </a:endParaRPr>
          </a:p>
        </p:txBody>
      </p:sp>
      <p:graphicFrame>
        <p:nvGraphicFramePr>
          <p:cNvPr id="4" name="Object 6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357158" y="1643050"/>
          <a:ext cx="8091488" cy="4133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357166"/>
            <a:ext cx="747712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Структура собственных доходов бюджета Фоминского сельского поселения Заветинского района в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2017 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году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2875" y="1500188"/>
            <a:ext cx="3624263" cy="330200"/>
          </a:xfrm>
        </p:spPr>
        <p:txBody>
          <a:bodyPr/>
          <a:lstStyle/>
          <a:p>
            <a:pPr lvl="4" eaLnBrk="1" hangingPunct="1">
              <a:buFontTx/>
              <a:buNone/>
            </a:pPr>
            <a:r>
              <a:rPr lang="ru-RU" sz="1400" b="1" smtClean="0">
                <a:latin typeface="Times New Roman" pitchFamily="18" charset="0"/>
              </a:rPr>
              <a:t>2526,8 тыс.рублей</a:t>
            </a:r>
          </a:p>
        </p:txBody>
      </p:sp>
      <p:graphicFrame>
        <p:nvGraphicFramePr>
          <p:cNvPr id="5" name="Object 42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93713" y="1770063"/>
          <a:ext cx="8331200" cy="4354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>
          <a:xfrm>
            <a:off x="1142976" y="357166"/>
            <a:ext cx="7477125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</a:rPr>
              <a:t>Динамика расходов бюджета Фоминского сельского поселения Заветинского района</a:t>
            </a:r>
          </a:p>
        </p:txBody>
      </p:sp>
      <p:graphicFrame>
        <p:nvGraphicFramePr>
          <p:cNvPr id="4" name="Object 8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130300" y="1857375"/>
          <a:ext cx="7013575" cy="4117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762</TotalTime>
  <Words>320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Администрация  Фоминского  сельского поселения</vt:lpstr>
      <vt:lpstr>Формирование бюджета Фоминского сельского поселения Заветинского района на 2017 год и плановый период 2018-2019 годов осуществляется на основе:</vt:lpstr>
      <vt:lpstr>Бюджет Фоминского сельского поселения Заветинского района  на 201 год и плановый период 2018 и 2019 годов направлен на решение следующих ключевых задач: </vt:lpstr>
      <vt:lpstr>Основные параметры бюджета Фоминского сельского поселения Заветинского района на 2016 год</vt:lpstr>
      <vt:lpstr>Динамика доходов бюджета Фоминского  сельского поселения Заветинского района   </vt:lpstr>
      <vt:lpstr>Структура собственных доходов бюджета Фоминского сельского поселения Заветинского района в 2017 году</vt:lpstr>
      <vt:lpstr>Динамика расходов бюджета Фоминского сельского поселения Заветинского района</vt:lpstr>
    </vt:vector>
  </TitlesOfParts>
  <Company>Пароль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Малолученского сельского поселения</dc:title>
  <dc:creator>Пользователь</dc:creator>
  <cp:lastModifiedBy>***</cp:lastModifiedBy>
  <cp:revision>53</cp:revision>
  <dcterms:created xsi:type="dcterms:W3CDTF">2014-05-13T12:48:17Z</dcterms:created>
  <dcterms:modified xsi:type="dcterms:W3CDTF">2017-03-01T07:18:20Z</dcterms:modified>
</cp:coreProperties>
</file>