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v>Налоговые и неналоговые доходы доходы</c:v>
          </c:tx>
          <c:spPr>
            <a:solidFill>
              <a:srgbClr val="4F81BD"/>
            </a:solidFill>
            <a:ln>
              <a:noFill/>
            </a:ln>
          </c:spPr>
          <c:cat>
            <c:strLit>
              <c:ptCount val="3"/>
              <c:pt idx="0">
                <c:v>2018 год</c:v>
              </c:pt>
              <c:pt idx="1">
                <c:v>2019 год</c:v>
              </c:pt>
              <c:pt idx="2">
                <c:v>2020 год</c:v>
              </c:pt>
            </c:strLit>
          </c:cat>
          <c:val>
            <c:numLit>
              <c:formatCode>General</c:formatCode>
              <c:ptCount val="3"/>
              <c:pt idx="0">
                <c:v>1307.8</c:v>
              </c:pt>
              <c:pt idx="1">
                <c:v>1387.8</c:v>
              </c:pt>
              <c:pt idx="2">
                <c:v>1414.5</c:v>
              </c:pt>
            </c:numLit>
          </c:val>
        </c:ser>
        <c:ser>
          <c:idx val="1"/>
          <c:order val="1"/>
          <c:tx>
            <c:v>Безвозмездные поступления</c:v>
          </c:tx>
          <c:spPr>
            <a:solidFill>
              <a:srgbClr val="C0504D"/>
            </a:solidFill>
            <a:ln>
              <a:noFill/>
            </a:ln>
          </c:spPr>
          <c:cat>
            <c:strLit>
              <c:ptCount val="3"/>
              <c:pt idx="0">
                <c:v>2018 год</c:v>
              </c:pt>
              <c:pt idx="1">
                <c:v>2019 год</c:v>
              </c:pt>
              <c:pt idx="2">
                <c:v>2020 год</c:v>
              </c:pt>
            </c:strLit>
          </c:cat>
          <c:val>
            <c:numLit>
              <c:formatCode>General</c:formatCode>
              <c:ptCount val="3"/>
              <c:pt idx="0">
                <c:v>7729.8</c:v>
              </c:pt>
              <c:pt idx="1">
                <c:v>5036.3</c:v>
              </c:pt>
              <c:pt idx="2">
                <c:v>4239.7</c:v>
              </c:pt>
            </c:numLit>
          </c:val>
        </c:ser>
        <c:axId val="60953344"/>
        <c:axId val="60894208"/>
      </c:barChart>
      <c:valAx>
        <c:axId val="60894208"/>
        <c:scaling>
          <c:orientation val="minMax"/>
        </c:scaling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0953344"/>
        <c:crosses val="autoZero"/>
        <c:crossBetween val="between"/>
      </c:valAx>
      <c:catAx>
        <c:axId val="60953344"/>
        <c:scaling>
          <c:orientation val="minMax"/>
        </c:scaling>
        <c:axPos val="b"/>
        <c:numFmt formatCode="General" sourceLinked="0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0894208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8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ru-RU" sz="1800" b="0" i="0" u="none" strike="noStrike" kern="1200" baseline="0">
          <a:solidFill>
            <a:srgbClr val="000000"/>
          </a:solidFill>
          <a:latin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7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xMode val="edge"/>
          <c:yMode val="edge"/>
          <c:x val="2.6300671123934027E-2"/>
          <c:y val="3.6710229769128008E-2"/>
          <c:w val="0.64623611692457328"/>
          <c:h val="0.93787499577532185"/>
        </c:manualLayout>
      </c:layout>
      <c:pie3DChart>
        <c:varyColors val="1"/>
        <c:ser>
          <c:idx val="0"/>
          <c:order val="0"/>
          <c:tx>
            <c:v>Продажи</c:v>
          </c:tx>
          <c:dPt>
            <c:idx val="0"/>
            <c:spPr>
              <a:solidFill>
                <a:srgbClr val="4572A7"/>
              </a:solidFill>
              <a:ln>
                <a:noFill/>
              </a:ln>
            </c:spPr>
          </c:dPt>
          <c:dPt>
            <c:idx val="1"/>
            <c:spPr>
              <a:solidFill>
                <a:srgbClr val="AA4643"/>
              </a:solidFill>
              <a:ln>
                <a:noFill/>
              </a:ln>
            </c:spPr>
          </c:dPt>
          <c:dPt>
            <c:idx val="2"/>
            <c:spPr>
              <a:solidFill>
                <a:srgbClr val="89A54E"/>
              </a:solidFill>
              <a:ln>
                <a:noFill/>
              </a:ln>
            </c:spPr>
          </c:dPt>
          <c:dPt>
            <c:idx val="3"/>
            <c:spPr>
              <a:solidFill>
                <a:srgbClr val="71588F"/>
              </a:solidFill>
              <a:ln>
                <a:noFill/>
              </a:ln>
            </c:spPr>
          </c:dPt>
          <c:dPt>
            <c:idx val="4"/>
            <c:spPr>
              <a:solidFill>
                <a:srgbClr val="4198AF"/>
              </a:solidFill>
              <a:ln>
                <a:noFill/>
              </a:ln>
            </c:spPr>
          </c:dPt>
          <c:dPt>
            <c:idx val="5"/>
            <c:spPr>
              <a:solidFill>
                <a:srgbClr val="DB843D"/>
              </a:solidFill>
              <a:ln>
                <a:noFill/>
              </a:ln>
            </c:spPr>
          </c:dPt>
          <c:dPt>
            <c:idx val="6"/>
            <c:spPr>
              <a:solidFill>
                <a:srgbClr val="93A9CF"/>
              </a:solidFill>
              <a:ln>
                <a:noFill/>
              </a:ln>
            </c:spPr>
          </c:dPt>
          <c:dPt>
            <c:idx val="7"/>
            <c:spPr>
              <a:solidFill>
                <a:srgbClr val="D19392"/>
              </a:solidFill>
              <a:ln>
                <a:noFill/>
              </a:ln>
            </c:spPr>
          </c:dPt>
          <c:cat>
            <c:strLit>
              <c:ptCount val="8"/>
              <c:pt idx="0">
                <c:v>Налог на доходы физических лиц</c:v>
              </c:pt>
              <c:pt idx="1">
                <c:v>Единый сельскохозяйственный налог</c:v>
              </c:pt>
              <c:pt idx="2">
                <c:v>Налог на имущество физических лиц</c:v>
              </c:pt>
              <c:pt idx="3">
                <c:v>Земельный налог с организаций</c:v>
              </c:pt>
              <c:pt idx="4">
                <c:v>Земельный налог с физических лиц</c:v>
              </c:pt>
              <c:pt idx="5">
                <c:v>Государственная пошлина</c:v>
              </c:pt>
              <c:pt idx="6">
                <c:v>Арендная плата</c:v>
              </c:pt>
              <c:pt idx="7">
                <c:v>Штрафы</c:v>
              </c:pt>
            </c:strLit>
          </c:cat>
          <c:val>
            <c:numLit>
              <c:formatCode>General</c:formatCode>
              <c:ptCount val="8"/>
              <c:pt idx="0">
                <c:v>110</c:v>
              </c:pt>
              <c:pt idx="1">
                <c:v>560</c:v>
              </c:pt>
              <c:pt idx="2">
                <c:v>71.599999999999994</c:v>
              </c:pt>
              <c:pt idx="3">
                <c:v>8</c:v>
              </c:pt>
              <c:pt idx="4">
                <c:v>488.5</c:v>
              </c:pt>
              <c:pt idx="5">
                <c:v>4.7</c:v>
              </c:pt>
              <c:pt idx="6">
                <c:v>60</c:v>
              </c:pt>
              <c:pt idx="7">
                <c:v>5</c:v>
              </c:pt>
            </c:numLit>
          </c:val>
        </c:ser>
      </c:pie3DChart>
      <c:spPr>
        <a:noFill/>
        <a:ln>
          <a:noFill/>
        </a:ln>
      </c:spPr>
    </c:plotArea>
    <c:legend>
      <c:legendPos val="r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ru-RU" sz="12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ru-RU" sz="1800" b="0" i="0" u="none" strike="noStrike" kern="1200" baseline="0">
          <a:solidFill>
            <a:srgbClr val="000000"/>
          </a:solidFill>
          <a:latin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v>Средства местного бюджета</c:v>
          </c:tx>
          <c:spPr>
            <a:solidFill>
              <a:srgbClr val="4F81BD"/>
            </a:solidFill>
            <a:ln>
              <a:noFill/>
            </a:ln>
          </c:spPr>
          <c:cat>
            <c:strLit>
              <c:ptCount val="3"/>
              <c:pt idx="0">
                <c:v>2018 год</c:v>
              </c:pt>
              <c:pt idx="1">
                <c:v>2019 год</c:v>
              </c:pt>
              <c:pt idx="2">
                <c:v>2020 год</c:v>
              </c:pt>
            </c:strLit>
          </c:cat>
          <c:val>
            <c:numLit>
              <c:formatCode>General</c:formatCode>
              <c:ptCount val="3"/>
              <c:pt idx="0">
                <c:v>7562.6</c:v>
              </c:pt>
              <c:pt idx="1">
                <c:v>5029.1000000000004</c:v>
              </c:pt>
              <c:pt idx="2">
                <c:v>4704.2</c:v>
              </c:pt>
            </c:numLit>
          </c:val>
        </c:ser>
        <c:ser>
          <c:idx val="1"/>
          <c:order val="1"/>
          <c:tx>
            <c:v>Средства областного бюджета</c:v>
          </c:tx>
          <c:spPr>
            <a:solidFill>
              <a:srgbClr val="C0504D"/>
            </a:solidFill>
            <a:ln>
              <a:noFill/>
            </a:ln>
          </c:spPr>
          <c:cat>
            <c:strLit>
              <c:ptCount val="3"/>
              <c:pt idx="0">
                <c:v>2018 год</c:v>
              </c:pt>
              <c:pt idx="1">
                <c:v>2019 год</c:v>
              </c:pt>
              <c:pt idx="2">
                <c:v>2020 год</c:v>
              </c:pt>
            </c:strLit>
          </c:cat>
          <c:val>
            <c:numLit>
              <c:formatCode>General</c:formatCode>
              <c:ptCount val="3"/>
              <c:pt idx="0">
                <c:v>1475</c:v>
              </c:pt>
              <c:pt idx="1">
                <c:v>1395</c:v>
              </c:pt>
              <c:pt idx="2">
                <c:v>950</c:v>
              </c:pt>
            </c:numLit>
          </c:val>
        </c:ser>
        <c:axId val="61046144"/>
        <c:axId val="61044608"/>
      </c:barChart>
      <c:valAx>
        <c:axId val="61044608"/>
        <c:scaling>
          <c:orientation val="minMax"/>
        </c:scaling>
        <c:axPos val="l"/>
        <c:majorGridlines>
          <c:spPr>
            <a:ln w="9528">
              <a:solidFill>
                <a:srgbClr val="868686"/>
              </a:solidFill>
              <a:prstDash val="solid"/>
              <a:round/>
            </a:ln>
          </c:spPr>
        </c:majorGridlines>
        <c:numFmt formatCode="General" sourceLinked="0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ru-RU" sz="18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1046144"/>
        <c:crosses val="autoZero"/>
        <c:crossBetween val="between"/>
      </c:valAx>
      <c:catAx>
        <c:axId val="61046144"/>
        <c:scaling>
          <c:orientation val="minMax"/>
        </c:scaling>
        <c:axPos val="b"/>
        <c:numFmt formatCode="General" sourceLinked="0"/>
        <c:tickLblPos val="nextTo"/>
        <c:spPr>
          <a:noFill/>
          <a:ln w="9528">
            <a:solidFill>
              <a:srgbClr val="868686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ru-RU" sz="18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ru-RU"/>
          </a:p>
        </c:txPr>
        <c:crossAx val="61044608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r"/>
      <c:layout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ru-RU" sz="18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ru-RU"/>
        </a:p>
      </c:txPr>
    </c:legend>
    <c:plotVisOnly val="1"/>
  </c:chart>
  <c:spPr>
    <a:noFill/>
    <a:ln>
      <a:noFill/>
    </a:ln>
  </c:spPr>
  <c:txPr>
    <a:bodyPr lIns="0" tIns="0" rIns="0" bIns="0"/>
    <a:lstStyle/>
    <a:p>
      <a:pPr marL="0" marR="0" indent="0" algn="ctr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ru-RU" sz="1800" b="0" i="0" u="none" strike="noStrike" kern="1200" baseline="0">
          <a:solidFill>
            <a:srgbClr val="000000"/>
          </a:solidFill>
          <a:latin typeface="Calibri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2F27DBCE-686A-4C0B-BBA9-FE4F7ADB7ADE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5E8B733-B259-46F4-B430-885D56A233B1}" type="slidenum">
              <a:t>4</a:t>
            </a:fld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media/image4.jpe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media/image2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media/image2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media/image3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3"/>
          <p:cNvSpPr/>
          <p:nvPr/>
        </p:nvSpPr>
        <p:spPr>
          <a:xfrm>
            <a:off x="0" y="4664070"/>
            <a:ext cx="915034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gradFill>
            <a:gsLst>
              <a:gs pos="0">
                <a:srgbClr val="007897"/>
              </a:gs>
              <a:gs pos="50000">
                <a:srgbClr val="4ABBE0"/>
              </a:gs>
              <a:gs pos="100000">
                <a:srgbClr val="007897"/>
              </a:gs>
            </a:gsLst>
            <a:lin ang="30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-3172" y="4953003"/>
            <a:ext cx="9147172" cy="1911351"/>
            <a:chOff x="-3172" y="4953003"/>
            <a:chExt cx="9147172" cy="1911351"/>
          </a:xfrm>
        </p:grpSpPr>
        <p:sp>
          <p:nvSpPr>
            <p:cNvPr id="4" name="Полилиния 5"/>
            <p:cNvSpPr/>
            <p:nvPr/>
          </p:nvSpPr>
          <p:spPr>
            <a:xfrm>
              <a:off x="1687516" y="4953003"/>
              <a:ext cx="7456483" cy="487366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697"/>
                <a:gd name="f7" fmla="val 367"/>
                <a:gd name="f8" fmla="val 218"/>
                <a:gd name="f9" fmla="+- 0 0 -90"/>
                <a:gd name="f10" fmla="*/ f3 1 4697"/>
                <a:gd name="f11" fmla="*/ f4 1 367"/>
                <a:gd name="f12" fmla="+- f7 0 f5"/>
                <a:gd name="f13" fmla="+- f6 0 f5"/>
                <a:gd name="f14" fmla="*/ f9 f0 1"/>
                <a:gd name="f15" fmla="*/ f13 1 4697"/>
                <a:gd name="f16" fmla="*/ f12 1 367"/>
                <a:gd name="f17" fmla="*/ f14 1 f2"/>
                <a:gd name="f18" fmla="*/ 4697 1 f15"/>
                <a:gd name="f19" fmla="*/ 0 1 f16"/>
                <a:gd name="f20" fmla="*/ 367 1 f16"/>
                <a:gd name="f21" fmla="*/ 0 1 f15"/>
                <a:gd name="f22" fmla="*/ 218 1 f16"/>
                <a:gd name="f23" fmla="+- f17 0 f1"/>
                <a:gd name="f24" fmla="*/ f21 f10 1"/>
                <a:gd name="f25" fmla="*/ f18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4" y="f28"/>
                </a:cxn>
                <a:cxn ang="f23">
                  <a:pos x="f25" y="f27"/>
                </a:cxn>
              </a:cxnLst>
              <a:rect l="f24" t="f27" r="f25" b="f26"/>
              <a:pathLst>
                <a:path w="4697" h="367">
                  <a:moveTo>
                    <a:pt x="f6" y="f5"/>
                  </a:moveTo>
                  <a:lnTo>
                    <a:pt x="f6" y="f7"/>
                  </a:lnTo>
                  <a:lnTo>
                    <a:pt x="f5" y="f8"/>
                  </a:lnTo>
                  <a:lnTo>
                    <a:pt x="f6" y="f5"/>
                  </a:lnTo>
                  <a:close/>
                </a:path>
              </a:pathLst>
            </a:custGeom>
            <a:solidFill>
              <a:srgbClr val="9FCBDC">
                <a:alpha val="40000"/>
              </a:srgbClr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5" name="Полилиния 6"/>
            <p:cNvSpPr/>
            <p:nvPr/>
          </p:nvSpPr>
          <p:spPr>
            <a:xfrm>
              <a:off x="36511" y="5237161"/>
              <a:ext cx="9107488" cy="78899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528"/>
                <a:gd name="f8" fmla="val 48"/>
                <a:gd name="f9" fmla="+- 0 0 -90"/>
                <a:gd name="f10" fmla="*/ f3 1 5760"/>
                <a:gd name="f11" fmla="*/ f4 1 528"/>
                <a:gd name="f12" fmla="+- f7 0 f5"/>
                <a:gd name="f13" fmla="+- f6 0 f5"/>
                <a:gd name="f14" fmla="*/ f9 f0 1"/>
                <a:gd name="f15" fmla="*/ f13 1 5760"/>
                <a:gd name="f16" fmla="*/ f12 1 528"/>
                <a:gd name="f17" fmla="*/ f14 1 f2"/>
                <a:gd name="f18" fmla="*/ 0 1 f15"/>
                <a:gd name="f19" fmla="*/ 0 1 f16"/>
                <a:gd name="f20" fmla="*/ 5760 1 f15"/>
                <a:gd name="f21" fmla="*/ 528 1 f16"/>
                <a:gd name="f22" fmla="*/ 48 1 f15"/>
                <a:gd name="f23" fmla="+- f17 0 f1"/>
                <a:gd name="f24" fmla="*/ f18 f10 1"/>
                <a:gd name="f25" fmla="*/ f20 f10 1"/>
                <a:gd name="f26" fmla="*/ f21 f11 1"/>
                <a:gd name="f27" fmla="*/ f19 f11 1"/>
                <a:gd name="f28" fmla="*/ f22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5" y="f27"/>
                </a:cxn>
                <a:cxn ang="f23">
                  <a:pos x="f25" y="f26"/>
                </a:cxn>
                <a:cxn ang="f23">
                  <a:pos x="f28" y="f27"/>
                </a:cxn>
              </a:cxnLst>
              <a:rect l="f24" t="f27" r="f25" b="f26"/>
              <a:pathLst>
                <a:path w="5760" h="528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8" y="f5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endParaRPr>
            </a:p>
          </p:txBody>
        </p:sp>
        <p:sp>
          <p:nvSpPr>
            <p:cNvPr id="6" name="Полилиния 7"/>
            <p:cNvSpPr/>
            <p:nvPr/>
          </p:nvSpPr>
          <p:spPr>
            <a:xfrm>
              <a:off x="594" y="5000963"/>
              <a:ext cx="9143405" cy="186339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0"/>
                <a:gd name="f7" fmla="val 1248"/>
                <a:gd name="f8" fmla="val 528"/>
                <a:gd name="f9" fmla="+- 0 0 -90"/>
                <a:gd name="f10" fmla="*/ f3 1 5760"/>
                <a:gd name="f11" fmla="*/ f4 1 1248"/>
                <a:gd name="f12" fmla="+- f7 0 f5"/>
                <a:gd name="f13" fmla="+- f6 0 f5"/>
                <a:gd name="f14" fmla="*/ f9 f0 1"/>
                <a:gd name="f15" fmla="*/ f13 1 5760"/>
                <a:gd name="f16" fmla="*/ f12 1 1248"/>
                <a:gd name="f17" fmla="*/ f14 1 f2"/>
                <a:gd name="f18" fmla="*/ 0 1 f15"/>
                <a:gd name="f19" fmla="*/ 0 1 f16"/>
                <a:gd name="f20" fmla="*/ 1248 1 f16"/>
                <a:gd name="f21" fmla="*/ 5760 1 f15"/>
                <a:gd name="f22" fmla="*/ 528 1 f16"/>
                <a:gd name="f23" fmla="+- f17 0 f1"/>
                <a:gd name="f24" fmla="*/ f18 f10 1"/>
                <a:gd name="f25" fmla="*/ f21 f10 1"/>
                <a:gd name="f26" fmla="*/ f20 f11 1"/>
                <a:gd name="f27" fmla="*/ f19 f11 1"/>
                <a:gd name="f28" fmla="*/ f22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24" y="f27"/>
                </a:cxn>
                <a:cxn ang="f23">
                  <a:pos x="f24" y="f26"/>
                </a:cxn>
                <a:cxn ang="f23">
                  <a:pos x="f25" y="f26"/>
                </a:cxn>
                <a:cxn ang="f23">
                  <a:pos x="f25" y="f28"/>
                </a:cxn>
                <a:cxn ang="f23">
                  <a:pos x="f24" y="f27"/>
                </a:cxn>
              </a:cxnLst>
              <a:rect l="f24" t="f27" r="f25" b="f26"/>
              <a:pathLst>
                <a:path w="5760" h="1248">
                  <a:moveTo>
                    <a:pt x="f5" y="f5"/>
                  </a:moveTo>
                  <a:lnTo>
                    <a:pt x="f5" y="f7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5"/>
                  </a:lnTo>
                  <a:close/>
                </a:path>
              </a:pathLst>
            </a:custGeom>
            <a:blipFill>
              <a:blip r:embed="rId2" r:link="rId3" cstate="print">
                <a:alphaModFix amt="50000"/>
              </a:blip>
              <a:tile sx="49999" sy="49999" algn="t"/>
            </a:blipFill>
            <a:ln>
              <a:noFill/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Lucida Sans Unicode"/>
              </a:endParaRPr>
            </a:p>
          </p:txBody>
        </p:sp>
        <p:cxnSp>
          <p:nvCxnSpPr>
            <p:cNvPr id="7" name="Прямая соединительная линия 9"/>
            <p:cNvCxnSpPr/>
            <p:nvPr/>
          </p:nvCxnSpPr>
          <p:spPr>
            <a:xfrm>
              <a:off x="-3172" y="4997653"/>
              <a:ext cx="9147172" cy="789996"/>
            </a:xfrm>
            <a:prstGeom prst="straightConnector1">
              <a:avLst/>
            </a:prstGeom>
            <a:noFill/>
            <a:ln w="12060">
              <a:solidFill>
                <a:srgbClr val="156D83"/>
              </a:solidFill>
              <a:prstDash val="solid"/>
              <a:miter/>
            </a:ln>
          </p:spPr>
        </p:cxnSp>
      </p:grpSp>
      <p:sp>
        <p:nvSpPr>
          <p:cNvPr id="8" name="Заголовок 8"/>
          <p:cNvSpPr txBox="1">
            <a:spLocks noGrp="1"/>
          </p:cNvSpPr>
          <p:nvPr>
            <p:ph type="ctrTitle"/>
          </p:nvPr>
        </p:nvSpPr>
        <p:spPr>
          <a:xfrm>
            <a:off x="685800" y="1752603"/>
            <a:ext cx="7772400" cy="1829760"/>
          </a:xfrm>
        </p:spPr>
        <p:txBody>
          <a:bodyPr anchor="b"/>
          <a:lstStyle>
            <a:lvl1pPr algn="r">
              <a:defRPr sz="4800"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16"/>
          <p:cNvSpPr txBox="1">
            <a:spLocks noGrp="1"/>
          </p:cNvSpPr>
          <p:nvPr>
            <p:ph type="subTitle" idx="1"/>
          </p:nvPr>
        </p:nvSpPr>
        <p:spPr>
          <a:xfrm>
            <a:off x="685800" y="3611605"/>
            <a:ext cx="7772400" cy="1199701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rgbClr val="464646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1" name="Нижний колонтитул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2" name="Номер слайда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CF0A7E0E-8567-430A-B597-DB836DC1AE09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1481328"/>
            <a:ext cx="8229600" cy="43860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C786F8-D3AB-4CEE-B1B5-101E85BD2BF7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844009" y="274640"/>
            <a:ext cx="1777465" cy="559276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324603" cy="559276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4A662-DC48-443A-93D6-AF7A68697F12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9071" y="227008"/>
            <a:ext cx="7477121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 txBox="1">
            <a:spLocks noGrp="1"/>
          </p:cNvSpPr>
          <p:nvPr>
            <p:ph type="tbl" idx="1"/>
          </p:nvPr>
        </p:nvSpPr>
        <p:spPr>
          <a:xfrm>
            <a:off x="263520" y="1598608"/>
            <a:ext cx="7386642" cy="44973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EA2685-68A9-4526-91F2-4408A8A4A3DF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9071" y="227008"/>
            <a:ext cx="7477121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263520" y="1598608"/>
            <a:ext cx="3616323" cy="44973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 txBox="1">
            <a:spLocks noGrp="1"/>
          </p:cNvSpPr>
          <p:nvPr>
            <p:ph type="chart" idx="2"/>
          </p:nvPr>
        </p:nvSpPr>
        <p:spPr>
          <a:xfrm>
            <a:off x="4032247" y="1598608"/>
            <a:ext cx="3617915" cy="44973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7E219B-EC9A-44E4-B0EB-827E74539BF6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19071" y="227008"/>
            <a:ext cx="7477121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 txBox="1">
            <a:spLocks noGrp="1"/>
          </p:cNvSpPr>
          <p:nvPr>
            <p:ph type="chart" idx="1"/>
          </p:nvPr>
        </p:nvSpPr>
        <p:spPr>
          <a:xfrm>
            <a:off x="263520" y="1598608"/>
            <a:ext cx="7386642" cy="4497384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E5F1C0-FC7D-42C3-BC26-8EEC59E6B75F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Заголовок 6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C6D88E-FCBC-42AD-8D76-D1A3481B4B76}" type="slidenum"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шивка 3"/>
          <p:cNvSpPr/>
          <p:nvPr/>
        </p:nvSpPr>
        <p:spPr>
          <a:xfrm>
            <a:off x="3636961" y="3005139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3" name="Нашивка 4"/>
          <p:cNvSpPr/>
          <p:nvPr/>
        </p:nvSpPr>
        <p:spPr>
          <a:xfrm>
            <a:off x="3449638" y="3005139"/>
            <a:ext cx="184151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722376" y="1059716"/>
            <a:ext cx="7772400" cy="1828800"/>
          </a:xfrm>
        </p:spPr>
        <p:txBody>
          <a:bodyPr anchor="b"/>
          <a:lstStyle>
            <a:lvl1pPr algn="r">
              <a:defRPr sz="4800">
                <a:solidFill>
                  <a:srgbClr val="DEF5FA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Текст 2"/>
          <p:cNvSpPr txBox="1">
            <a:spLocks noGrp="1"/>
          </p:cNvSpPr>
          <p:nvPr>
            <p:ph type="body" idx="1"/>
          </p:nvPr>
        </p:nvSpPr>
        <p:spPr>
          <a:xfrm>
            <a:off x="3922711" y="2931712"/>
            <a:ext cx="4572000" cy="1454883"/>
          </a:xfrm>
        </p:spPr>
        <p:txBody>
          <a:bodyPr/>
          <a:lstStyle>
            <a:lvl1pPr marL="0" indent="0">
              <a:buNone/>
              <a:defRPr sz="23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8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6AAB91E1-E47C-4203-8942-128E8A941E24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Содержимое 3"/>
          <p:cNvSpPr txBox="1">
            <a:spLocks noGrp="1"/>
          </p:cNvSpPr>
          <p:nvPr>
            <p:ph idx="2"/>
          </p:nvPr>
        </p:nvSpPr>
        <p:spPr>
          <a:xfrm>
            <a:off x="4648196" y="1481328"/>
            <a:ext cx="4038603" cy="4525959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Заголовок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781C0BE-2CAE-4C6C-ABFF-59311A89081C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>
          <a:blip r:embed="rId2" r:link="rId3" cstate="print"/>
          <a:tile sx="49988" sy="49988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5410203"/>
            <a:ext cx="4040184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3"/>
          </p:nvPr>
        </p:nvSpPr>
        <p:spPr>
          <a:xfrm>
            <a:off x="4645023" y="5410203"/>
            <a:ext cx="4041776" cy="761996"/>
          </a:xfrm>
          <a:solidFill>
            <a:srgbClr val="2DA2BF"/>
          </a:solidFill>
          <a:ln w="9656">
            <a:solidFill>
              <a:srgbClr val="2DA2BF"/>
            </a:solidFill>
            <a:prstDash val="solid"/>
            <a:miter/>
          </a:ln>
        </p:spPr>
        <p:txBody>
          <a:bodyPr lIns="182880" anchor="ctr"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 txBox="1">
            <a:spLocks noGrp="1"/>
          </p:cNvSpPr>
          <p:nvPr>
            <p:ph idx="2"/>
          </p:nvPr>
        </p:nvSpPr>
        <p:spPr>
          <a:xfrm>
            <a:off x="457200" y="1444294"/>
            <a:ext cx="4040184" cy="39417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1444294"/>
            <a:ext cx="4041776" cy="394175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5F70EB-34C5-4F26-9B5C-E9F5D8E63822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1587B8CA-3D45-4C67-90E8-11ACDBC49F16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Нижний колонтитул 21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1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5845DC-ABCB-4F5A-A537-F8697D83CCF9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>
          <a:blip r:embed="rId2" r:link="rId3" cstate="print"/>
          <a:tile sx="49988" sy="49988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914400" y="4876796"/>
            <a:ext cx="7481776" cy="457200"/>
          </a:xfrm>
        </p:spPr>
        <p:txBody>
          <a:bodyPr anchor="t"/>
          <a:lstStyle>
            <a:lvl1pPr algn="r">
              <a:defRPr sz="2500" b="0">
                <a:solidFill>
                  <a:srgbClr val="2DA2BF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2"/>
          </p:nvPr>
        </p:nvSpPr>
        <p:spPr>
          <a:xfrm>
            <a:off x="4419596" y="5355101"/>
            <a:ext cx="3974595" cy="91440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C62FC9-64F5-42EE-AB10-A36566F1691A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gradFill>
          <a:gsLst>
            <a:gs pos="0">
              <a:srgbClr val="B3B3B3"/>
            </a:gs>
            <a:gs pos="100000">
              <a:srgbClr val="A0A0A0"/>
            </a:gs>
          </a:gsLst>
          <a:path path="circle">
            <a:fillToRect l="95000" t="-106500" r="5000" b="2065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4"/>
          <p:cNvSpPr/>
          <p:nvPr/>
        </p:nvSpPr>
        <p:spPr>
          <a:xfrm>
            <a:off x="715966" y="5002216"/>
            <a:ext cx="3802066" cy="14430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+- 0 0 329"/>
              <a:gd name="f9" fmla="val 347"/>
              <a:gd name="f10" fmla="val 7156"/>
              <a:gd name="f11" fmla="val 682"/>
              <a:gd name="f12" fmla="val 5229"/>
              <a:gd name="f13" fmla="+- 0 0 328"/>
              <a:gd name="f14" fmla="val 345"/>
              <a:gd name="f15" fmla="+- 0 0 -90"/>
              <a:gd name="f16" fmla="*/ f3 1 5760"/>
              <a:gd name="f17" fmla="*/ f4 1 528"/>
              <a:gd name="f18" fmla="+- f7 0 f5"/>
              <a:gd name="f19" fmla="+- f6 0 f5"/>
              <a:gd name="f20" fmla="*/ f15 f0 1"/>
              <a:gd name="f21" fmla="*/ f19 1 5760"/>
              <a:gd name="f22" fmla="*/ f18 1 528"/>
              <a:gd name="f23" fmla="*/ f20 1 f2"/>
              <a:gd name="f24" fmla="*/ 0 1 f21"/>
              <a:gd name="f25" fmla="*/ 0 1 f22"/>
              <a:gd name="f26" fmla="*/ 5760 1 f21"/>
              <a:gd name="f27" fmla="*/ 528 1 f22"/>
              <a:gd name="f28" fmla="*/ 48 1 f21"/>
              <a:gd name="f29" fmla="+- f23 0 f1"/>
              <a:gd name="f30" fmla="*/ f24 f16 1"/>
              <a:gd name="f31" fmla="*/ f26 f16 1"/>
              <a:gd name="f32" fmla="*/ f27 f17 1"/>
              <a:gd name="f33" fmla="*/ f25 f17 1"/>
              <a:gd name="f34" fmla="*/ f2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30" y="f33"/>
              </a:cxn>
              <a:cxn ang="f29">
                <a:pos x="f31" y="f33"/>
              </a:cxn>
              <a:cxn ang="f29">
                <a:pos x="f31" y="f32"/>
              </a:cxn>
              <a:cxn ang="f29">
                <a:pos x="f34" y="f33"/>
              </a:cxn>
            </a:cxnLst>
            <a:rect l="f30" t="f33" r="f31" b="f32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1"/>
                </a:lnTo>
                <a:lnTo>
                  <a:pt x="f13" y="f14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Полилиния 5"/>
          <p:cNvSpPr/>
          <p:nvPr/>
        </p:nvSpPr>
        <p:spPr>
          <a:xfrm>
            <a:off x="-53977" y="5784851"/>
            <a:ext cx="3802066" cy="8382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val 817"/>
              <a:gd name="f9" fmla="val 97"/>
              <a:gd name="f10" fmla="val 6408"/>
              <a:gd name="f11" fmla="val 682"/>
              <a:gd name="f12" fmla="val 5232"/>
              <a:gd name="f13" fmla="val 685"/>
              <a:gd name="f14" fmla="val 829"/>
              <a:gd name="f15" fmla="val 101"/>
              <a:gd name="f16" fmla="+- 0 0 -90"/>
              <a:gd name="f17" fmla="*/ f3 1 5760"/>
              <a:gd name="f18" fmla="*/ f4 1 528"/>
              <a:gd name="f19" fmla="+- f7 0 f5"/>
              <a:gd name="f20" fmla="+- f6 0 f5"/>
              <a:gd name="f21" fmla="*/ f16 f0 1"/>
              <a:gd name="f22" fmla="*/ f20 1 5760"/>
              <a:gd name="f23" fmla="*/ f19 1 528"/>
              <a:gd name="f24" fmla="*/ f21 1 f2"/>
              <a:gd name="f25" fmla="*/ 0 1 f22"/>
              <a:gd name="f26" fmla="*/ 0 1 f23"/>
              <a:gd name="f27" fmla="*/ 5760 1 f22"/>
              <a:gd name="f28" fmla="*/ 528 1 f23"/>
              <a:gd name="f29" fmla="*/ 48 1 f22"/>
              <a:gd name="f30" fmla="+- f24 0 f1"/>
              <a:gd name="f31" fmla="*/ f25 f17 1"/>
              <a:gd name="f32" fmla="*/ f27 f17 1"/>
              <a:gd name="f33" fmla="*/ f28 f18 1"/>
              <a:gd name="f34" fmla="*/ f26 f18 1"/>
              <a:gd name="f35" fmla="*/ f29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31" y="f34"/>
              </a:cxn>
              <a:cxn ang="f30">
                <a:pos x="f32" y="f34"/>
              </a:cxn>
              <a:cxn ang="f30">
                <a:pos x="f32" y="f33"/>
              </a:cxn>
              <a:cxn ang="f30">
                <a:pos x="f35" y="f34"/>
              </a:cxn>
            </a:cxnLst>
            <a:rect l="f31" t="f34" r="f32" b="f33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Прямоугольный треугольник 6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2" r:link="rId3" cstate="print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Прямая соединительная линия 7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6" name="Нашивка 8"/>
          <p:cNvSpPr/>
          <p:nvPr/>
        </p:nvSpPr>
        <p:spPr>
          <a:xfrm>
            <a:off x="8664570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7" name="Нашивка 9"/>
          <p:cNvSpPr/>
          <p:nvPr/>
        </p:nvSpPr>
        <p:spPr>
          <a:xfrm>
            <a:off x="8477246" y="4987923"/>
            <a:ext cx="182559" cy="2286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abs f3"/>
              <a:gd name="f12" fmla="abs f4"/>
              <a:gd name="f13" fmla="abs f5"/>
              <a:gd name="f14" fmla="*/ f8 f0 1"/>
              <a:gd name="f15" fmla="*/ f9 f0 1"/>
              <a:gd name="f16" fmla="*/ f10 f0 1"/>
              <a:gd name="f17" fmla="?: f11 f3 1"/>
              <a:gd name="f18" fmla="?: f12 f4 1"/>
              <a:gd name="f19" fmla="?: f13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6 f30 1"/>
              <a:gd name="f36" fmla="+- f34 0 f6"/>
              <a:gd name="f37" fmla="+- f33 0 f6"/>
              <a:gd name="f38" fmla="*/ f34 f30 1"/>
              <a:gd name="f39" fmla="*/ f33 f30 1"/>
              <a:gd name="f40" fmla="*/ f36 1 2"/>
              <a:gd name="f41" fmla="min f37 f36"/>
              <a:gd name="f42" fmla="+- f6 f40 0"/>
              <a:gd name="f43" fmla="*/ f41 f7 1"/>
              <a:gd name="f44" fmla="*/ f43 1 100000"/>
              <a:gd name="f45" fmla="*/ f42 f30 1"/>
              <a:gd name="f46" fmla="+- f33 0 f44"/>
              <a:gd name="f47" fmla="*/ f44 f30 1"/>
              <a:gd name="f48" fmla="*/ f46 1 2"/>
              <a:gd name="f49" fmla="+- f46 0 f44"/>
              <a:gd name="f50" fmla="*/ f46 f30 1"/>
              <a:gd name="f51" fmla="?: f49 f44 f6"/>
              <a:gd name="f52" fmla="?: f49 f46 f33"/>
              <a:gd name="f53" fmla="*/ f48 f30 1"/>
              <a:gd name="f54" fmla="*/ f51 f30 1"/>
              <a:gd name="f55" fmla="*/ f52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53" y="f35"/>
              </a:cxn>
              <a:cxn ang="f28">
                <a:pos x="f47" y="f45"/>
              </a:cxn>
              <a:cxn ang="f29">
                <a:pos x="f53" y="f38"/>
              </a:cxn>
            </a:cxnLst>
            <a:rect l="f54" t="f35" r="f55" b="f38"/>
            <a:pathLst>
              <a:path>
                <a:moveTo>
                  <a:pt x="f35" y="f35"/>
                </a:moveTo>
                <a:lnTo>
                  <a:pt x="f50" y="f35"/>
                </a:lnTo>
                <a:lnTo>
                  <a:pt x="f39" y="f45"/>
                </a:lnTo>
                <a:lnTo>
                  <a:pt x="f50" y="f38"/>
                </a:lnTo>
                <a:lnTo>
                  <a:pt x="f35" y="f38"/>
                </a:lnTo>
                <a:lnTo>
                  <a:pt x="f47" y="f45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8" name="Текст 3"/>
          <p:cNvSpPr txBox="1">
            <a:spLocks noGrp="1"/>
          </p:cNvSpPr>
          <p:nvPr>
            <p:ph type="body" idx="2"/>
          </p:nvPr>
        </p:nvSpPr>
        <p:spPr>
          <a:xfrm>
            <a:off x="1141235" y="5443404"/>
            <a:ext cx="7162796" cy="648236"/>
          </a:xfrm>
        </p:spPr>
        <p:txBody>
          <a:bodyPr tIns="0"/>
          <a:lstStyle>
            <a:lvl1pPr marL="0" marR="18288" indent="0" algn="r">
              <a:buNone/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Рисунок 2"/>
          <p:cNvSpPr txBox="1">
            <a:spLocks noGrp="1"/>
          </p:cNvSpPr>
          <p:nvPr>
            <p:ph type="pic" idx="1"/>
          </p:nvPr>
        </p:nvSpPr>
        <p:spPr>
          <a:xfrm>
            <a:off x="228600" y="189966"/>
            <a:ext cx="8686800" cy="4389120"/>
          </a:xfrm>
          <a:solidFill>
            <a:srgbClr val="464646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Вставка рисунка</a:t>
            </a:r>
            <a:endParaRPr lang="en-US"/>
          </a:p>
        </p:txBody>
      </p:sp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228600" y="4865120"/>
            <a:ext cx="8075432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dist="24999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2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endParaRPr lang="ru-RU"/>
          </a:p>
        </p:txBody>
      </p:sp>
      <p:sp>
        <p:nvSpPr>
          <p:cNvPr id="13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CB24126-9845-4FF9-ADB0-D7FEA301F80D}" type="slidenum"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media/image3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2"/>
          <p:cNvSpPr/>
          <p:nvPr/>
        </p:nvSpPr>
        <p:spPr>
          <a:xfrm>
            <a:off x="715966" y="5002216"/>
            <a:ext cx="3802066" cy="1443032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+- 0 0 329"/>
              <a:gd name="f9" fmla="val 347"/>
              <a:gd name="f10" fmla="val 7156"/>
              <a:gd name="f11" fmla="val 682"/>
              <a:gd name="f12" fmla="val 5229"/>
              <a:gd name="f13" fmla="+- 0 0 328"/>
              <a:gd name="f14" fmla="val 345"/>
              <a:gd name="f15" fmla="+- 0 0 -90"/>
              <a:gd name="f16" fmla="*/ f3 1 5760"/>
              <a:gd name="f17" fmla="*/ f4 1 528"/>
              <a:gd name="f18" fmla="+- f7 0 f5"/>
              <a:gd name="f19" fmla="+- f6 0 f5"/>
              <a:gd name="f20" fmla="*/ f15 f0 1"/>
              <a:gd name="f21" fmla="*/ f19 1 5760"/>
              <a:gd name="f22" fmla="*/ f18 1 528"/>
              <a:gd name="f23" fmla="*/ f20 1 f2"/>
              <a:gd name="f24" fmla="*/ 0 1 f21"/>
              <a:gd name="f25" fmla="*/ 0 1 f22"/>
              <a:gd name="f26" fmla="*/ 5760 1 f21"/>
              <a:gd name="f27" fmla="*/ 528 1 f22"/>
              <a:gd name="f28" fmla="*/ 48 1 f21"/>
              <a:gd name="f29" fmla="+- f23 0 f1"/>
              <a:gd name="f30" fmla="*/ f24 f16 1"/>
              <a:gd name="f31" fmla="*/ f26 f16 1"/>
              <a:gd name="f32" fmla="*/ f27 f17 1"/>
              <a:gd name="f33" fmla="*/ f25 f17 1"/>
              <a:gd name="f34" fmla="*/ f28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30" y="f33"/>
              </a:cxn>
              <a:cxn ang="f29">
                <a:pos x="f31" y="f33"/>
              </a:cxn>
              <a:cxn ang="f29">
                <a:pos x="f31" y="f32"/>
              </a:cxn>
              <a:cxn ang="f29">
                <a:pos x="f34" y="f33"/>
              </a:cxn>
            </a:cxnLst>
            <a:rect l="f30" t="f33" r="f31" b="f32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1"/>
                </a:lnTo>
                <a:lnTo>
                  <a:pt x="f13" y="f14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Полилиния 11"/>
          <p:cNvSpPr/>
          <p:nvPr/>
        </p:nvSpPr>
        <p:spPr>
          <a:xfrm>
            <a:off x="-53977" y="5784851"/>
            <a:ext cx="3802066" cy="83820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60"/>
              <a:gd name="f7" fmla="val 528"/>
              <a:gd name="f8" fmla="val 817"/>
              <a:gd name="f9" fmla="val 97"/>
              <a:gd name="f10" fmla="val 6408"/>
              <a:gd name="f11" fmla="val 682"/>
              <a:gd name="f12" fmla="val 5232"/>
              <a:gd name="f13" fmla="val 685"/>
              <a:gd name="f14" fmla="val 829"/>
              <a:gd name="f15" fmla="val 101"/>
              <a:gd name="f16" fmla="+- 0 0 -90"/>
              <a:gd name="f17" fmla="*/ f3 1 5760"/>
              <a:gd name="f18" fmla="*/ f4 1 528"/>
              <a:gd name="f19" fmla="+- f7 0 f5"/>
              <a:gd name="f20" fmla="+- f6 0 f5"/>
              <a:gd name="f21" fmla="*/ f16 f0 1"/>
              <a:gd name="f22" fmla="*/ f20 1 5760"/>
              <a:gd name="f23" fmla="*/ f19 1 528"/>
              <a:gd name="f24" fmla="*/ f21 1 f2"/>
              <a:gd name="f25" fmla="*/ 0 1 f22"/>
              <a:gd name="f26" fmla="*/ 0 1 f23"/>
              <a:gd name="f27" fmla="*/ 5760 1 f22"/>
              <a:gd name="f28" fmla="*/ 528 1 f23"/>
              <a:gd name="f29" fmla="*/ 48 1 f22"/>
              <a:gd name="f30" fmla="+- f24 0 f1"/>
              <a:gd name="f31" fmla="*/ f25 f17 1"/>
              <a:gd name="f32" fmla="*/ f27 f17 1"/>
              <a:gd name="f33" fmla="*/ f28 f18 1"/>
              <a:gd name="f34" fmla="*/ f26 f18 1"/>
              <a:gd name="f35" fmla="*/ f29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31" y="f34"/>
              </a:cxn>
              <a:cxn ang="f30">
                <a:pos x="f32" y="f34"/>
              </a:cxn>
              <a:cxn ang="f30">
                <a:pos x="f32" y="f33"/>
              </a:cxn>
              <a:cxn ang="f30">
                <a:pos x="f35" y="f34"/>
              </a:cxn>
            </a:cxnLst>
            <a:rect l="f31" t="f34" r="f32" b="f33"/>
            <a:pathLst>
              <a:path w="5760" h="528">
                <a:moveTo>
                  <a:pt x="f8" y="f9"/>
                </a:move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Прямоугольный треугольник 13"/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*/ f7 f0 1"/>
              <a:gd name="f14" fmla="*/ f8 f0 1"/>
              <a:gd name="f15" fmla="*/ f9 f0 1"/>
              <a:gd name="f16" fmla="?: f10 f3 1"/>
              <a:gd name="f17" fmla="?: f11 f4 1"/>
              <a:gd name="f18" fmla="?: f12 f5 1"/>
              <a:gd name="f19" fmla="*/ f13 1 f2"/>
              <a:gd name="f20" fmla="*/ f14 1 f2"/>
              <a:gd name="f21" fmla="*/ f15 1 f2"/>
              <a:gd name="f22" fmla="*/ f16 1 21600"/>
              <a:gd name="f23" fmla="*/ f17 1 21600"/>
              <a:gd name="f24" fmla="*/ 21600 f16 1"/>
              <a:gd name="f25" fmla="*/ 21600 f17 1"/>
              <a:gd name="f26" fmla="+- f19 0 f1"/>
              <a:gd name="f27" fmla="+- f20 0 f1"/>
              <a:gd name="f28" fmla="+- f21 0 f1"/>
              <a:gd name="f29" fmla="min f23 f22"/>
              <a:gd name="f30" fmla="*/ f24 1 f18"/>
              <a:gd name="f31" fmla="*/ f25 1 f18"/>
              <a:gd name="f32" fmla="val f30"/>
              <a:gd name="f33" fmla="val f31"/>
              <a:gd name="f34" fmla="*/ f6 f29 1"/>
              <a:gd name="f35" fmla="+- f33 0 f6"/>
              <a:gd name="f36" fmla="+- f32 0 f6"/>
              <a:gd name="f37" fmla="*/ f33 f29 1"/>
              <a:gd name="f38" fmla="*/ f32 f29 1"/>
              <a:gd name="f39" fmla="*/ f35 1 2"/>
              <a:gd name="f40" fmla="*/ f36 1 2"/>
              <a:gd name="f41" fmla="*/ f36 1 12"/>
              <a:gd name="f42" fmla="*/ f35 7 1"/>
              <a:gd name="f43" fmla="*/ f36 7 1"/>
              <a:gd name="f44" fmla="*/ f35 11 1"/>
              <a:gd name="f45" fmla="+- f6 f39 0"/>
              <a:gd name="f46" fmla="+- f6 f40 0"/>
              <a:gd name="f47" fmla="*/ f42 1 12"/>
              <a:gd name="f48" fmla="*/ f43 1 12"/>
              <a:gd name="f49" fmla="*/ f44 1 12"/>
              <a:gd name="f50" fmla="*/ f41 f29 1"/>
              <a:gd name="f51" fmla="*/ f47 f29 1"/>
              <a:gd name="f52" fmla="*/ f48 f29 1"/>
              <a:gd name="f53" fmla="*/ f49 f29 1"/>
              <a:gd name="f54" fmla="*/ f46 f29 1"/>
              <a:gd name="f55" fmla="*/ f45 f2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6">
                <a:pos x="f34" y="f34"/>
              </a:cxn>
              <a:cxn ang="f27">
                <a:pos x="f34" y="f37"/>
              </a:cxn>
              <a:cxn ang="f27">
                <a:pos x="f38" y="f37"/>
              </a:cxn>
              <a:cxn ang="f28">
                <a:pos x="f54" y="f55"/>
              </a:cxn>
            </a:cxnLst>
            <a:rect l="f50" t="f51" r="f52" b="f53"/>
            <a:pathLst>
              <a:path>
                <a:moveTo>
                  <a:pt x="f34" y="f37"/>
                </a:moveTo>
                <a:lnTo>
                  <a:pt x="f34" y="f34"/>
                </a:lnTo>
                <a:lnTo>
                  <a:pt x="f38" y="f37"/>
                </a:lnTo>
                <a:close/>
              </a:path>
            </a:pathLst>
          </a:custGeom>
          <a:blipFill>
            <a:blip r:embed="rId16" r:link="rId17" cstate="print">
              <a:alphaModFix/>
            </a:blip>
            <a:stretch>
              <a:fillRect/>
            </a:stretch>
          </a:blip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Прямая соединительная линия 14"/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>
            <a:solidFill>
              <a:srgbClr val="156D83"/>
            </a:solidFill>
            <a:prstDash val="solid"/>
            <a:miter/>
          </a:ln>
        </p:spPr>
      </p:cxnSp>
      <p:sp>
        <p:nvSpPr>
          <p:cNvPr id="6" name="Заголовок 8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Текст 29"/>
          <p:cNvSpPr txBox="1">
            <a:spLocks noGrp="1"/>
          </p:cNvSpPr>
          <p:nvPr>
            <p:ph type="body" idx="1"/>
          </p:nvPr>
        </p:nvSpPr>
        <p:spPr>
          <a:xfrm>
            <a:off x="457200" y="1481135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 txBox="1">
            <a:spLocks noGrp="1"/>
          </p:cNvSpPr>
          <p:nvPr>
            <p:ph type="dt" sz="half" idx="2"/>
          </p:nvPr>
        </p:nvSpPr>
        <p:spPr>
          <a:xfrm>
            <a:off x="6727826" y="6408736"/>
            <a:ext cx="191928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9" name="Нижний колонтитул 21"/>
          <p:cNvSpPr txBox="1">
            <a:spLocks noGrp="1"/>
          </p:cNvSpPr>
          <p:nvPr>
            <p:ph type="ftr" sz="quarter" idx="3"/>
          </p:nvPr>
        </p:nvSpPr>
        <p:spPr>
          <a:xfrm>
            <a:off x="4379911" y="6408736"/>
            <a:ext cx="235108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ru-RU"/>
          </a:p>
        </p:txBody>
      </p:sp>
      <p:sp>
        <p:nvSpPr>
          <p:cNvPr id="10" name="Номер слайда 17"/>
          <p:cNvSpPr txBox="1">
            <a:spLocks noGrp="1"/>
          </p:cNvSpPr>
          <p:nvPr>
            <p:ph type="sldNum" sz="quarter" idx="4"/>
          </p:nvPr>
        </p:nvSpPr>
        <p:spPr>
          <a:xfrm>
            <a:off x="8647115" y="6408736"/>
            <a:ext cx="36671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FBF71469-DA9C-4E37-BCF8-416B6819ADFA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100" b="1" i="0" u="none" strike="noStrike" kern="1200" cap="none" spc="0" baseline="0">
          <a:solidFill>
            <a:srgbClr val="464646"/>
          </a:solidFill>
          <a:effectLst>
            <a:outerShdw dist="25402" dir="5400000">
              <a:srgbClr val="000000"/>
            </a:outerShdw>
          </a:effectLst>
          <a:uFillTx/>
          <a:latin typeface="Lucida Sans Unicode"/>
        </a:defRPr>
      </a:lvl1pPr>
    </p:titleStyle>
    <p:bodyStyle>
      <a:lvl1pPr marL="365129" marR="0" lvl="0" indent="-255583" algn="l" defTabSz="914400" rtl="0" fontAlgn="auto" hangingPunct="0">
        <a:lnSpc>
          <a:spcPct val="100000"/>
        </a:lnSpc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 pitchFamily="18"/>
        <a:buChar char=""/>
        <a:tabLst/>
        <a:defRPr lang="ru-RU" sz="27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1pPr>
      <a:lvl2pPr marL="620713" marR="0" lvl="1" indent="-228600" algn="l" defTabSz="914400" rtl="0" fontAlgn="auto" hangingPunct="0">
        <a:lnSpc>
          <a:spcPct val="100000"/>
        </a:lnSpc>
        <a:spcBef>
          <a:spcPts val="325"/>
        </a:spcBef>
        <a:spcAft>
          <a:spcPts val="0"/>
        </a:spcAft>
        <a:buClr>
          <a:srgbClr val="2DA2BF"/>
        </a:buClr>
        <a:buSzPct val="100000"/>
        <a:buFont typeface="Verdana" pitchFamily="34"/>
        <a:buChar char="◦"/>
        <a:tabLst/>
        <a:defRPr lang="ru-RU" sz="23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2pPr>
      <a:lvl3pPr marL="858841" marR="0" lvl="2" indent="-228600" algn="l" defTabSz="914400" rtl="0" fontAlgn="auto" hangingPunct="0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ru-RU" sz="21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3pPr>
      <a:lvl4pPr marL="1143000" marR="0" lvl="3" indent="-228600" algn="l" defTabSz="914400" rtl="0" fontAlgn="auto" hangingPunct="0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ru-RU" sz="19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4pPr>
      <a:lvl5pPr marL="1371600" marR="0" lvl="4" indent="-228600" algn="l" defTabSz="914400" rtl="0" fontAlgn="auto" hangingPunct="0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 pitchFamily="18"/>
        <a:buChar char="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ctrTitle"/>
          </p:nvPr>
        </p:nvSpPr>
        <p:spPr>
          <a:xfrm>
            <a:off x="857222" y="500039"/>
            <a:ext cx="7915275" cy="984744"/>
          </a:xfrm>
        </p:spPr>
        <p:txBody>
          <a:bodyPr anchorCtr="1"/>
          <a:lstStyle/>
          <a:p>
            <a:pPr lvl="0" algn="ctr" hangingPunct="1"/>
            <a:r>
              <a:rPr lang="ru-RU" sz="1400">
                <a:latin typeface="Times New Roman" pitchFamily="18"/>
              </a:rPr>
              <a:t>Администрация </a:t>
            </a:r>
            <a:br>
              <a:rPr lang="ru-RU" sz="1400">
                <a:latin typeface="Times New Roman" pitchFamily="18"/>
              </a:rPr>
            </a:br>
            <a:r>
              <a:rPr lang="ru-RU" sz="1400">
                <a:latin typeface="Times New Roman" pitchFamily="18"/>
              </a:rPr>
              <a:t>Фоминского </a:t>
            </a:r>
            <a:br>
              <a:rPr lang="ru-RU" sz="1400">
                <a:latin typeface="Times New Roman" pitchFamily="18"/>
              </a:rPr>
            </a:br>
            <a:r>
              <a:rPr lang="ru-RU" sz="1400">
                <a:latin typeface="Times New Roman" pitchFamily="18"/>
              </a:rPr>
              <a:t>сельского поселения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subTitle" idx="1"/>
          </p:nvPr>
        </p:nvSpPr>
        <p:spPr>
          <a:xfrm>
            <a:off x="785817" y="3071817"/>
            <a:ext cx="7772400" cy="1200150"/>
          </a:xfrm>
        </p:spPr>
        <p:txBody>
          <a:bodyPr anchorCtr="1"/>
          <a:lstStyle/>
          <a:p>
            <a:pPr marR="0" lvl="0" algn="ctr" hangingPunct="1">
              <a:lnSpc>
                <a:spcPct val="80000"/>
              </a:lnSpc>
            </a:pPr>
            <a:r>
              <a:rPr lang="ru-RU" sz="2800" b="1" i="1">
                <a:latin typeface="Times New Roman" pitchFamily="18"/>
              </a:rPr>
              <a:t>Бюджет Фоминского сельского                                                                                                                                                                                                     поселения Заветинского района</a:t>
            </a:r>
          </a:p>
          <a:p>
            <a:pPr marR="0" lvl="0" algn="ctr" hangingPunct="1">
              <a:lnSpc>
                <a:spcPct val="80000"/>
              </a:lnSpc>
            </a:pPr>
            <a:r>
              <a:rPr lang="ru-RU" sz="2800" b="1" i="1">
                <a:latin typeface="Times New Roman" pitchFamily="18"/>
              </a:rPr>
              <a:t>на 2018 год и плановый период 2019 и 2020 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buNone/>
            </a:pPr>
            <a:endParaRPr lang="ru-RU" sz="1600">
              <a:latin typeface="Times New Roman" pitchFamily="18"/>
            </a:endParaRPr>
          </a:p>
          <a:p>
            <a:pPr lvl="0" hangingPunct="1">
              <a:buNone/>
            </a:pPr>
            <a:endParaRPr lang="ru-RU" sz="2400">
              <a:latin typeface="Times New Roman" pitchFamily="18"/>
            </a:endParaRPr>
          </a:p>
          <a:p>
            <a:pPr lvl="0" hangingPunct="1"/>
            <a:r>
              <a:rPr lang="ru-RU" sz="1800" b="1">
                <a:latin typeface="Times New Roman" pitchFamily="18"/>
              </a:rPr>
              <a:t>Основных направлений бюджетной и налоговой политики Фоминского сельского поселения на 2016 - 2019 годы (Постановление Администрации Фоминского сельского поселения от 16.11.2015 № 137)</a:t>
            </a:r>
          </a:p>
          <a:p>
            <a:pPr lvl="0" hangingPunct="1"/>
            <a:endParaRPr lang="ru-RU" sz="1800">
              <a:latin typeface="Times New Roman" pitchFamily="18"/>
            </a:endParaRPr>
          </a:p>
          <a:p>
            <a:pPr lvl="0" hangingPunct="1"/>
            <a:r>
              <a:rPr lang="ru-RU" sz="1800" b="1">
                <a:latin typeface="Times New Roman" pitchFamily="18"/>
              </a:rPr>
              <a:t>Прогноза социально-экономического развития Фоминского сельского поселения на 2018 - 2020 годы</a:t>
            </a:r>
          </a:p>
          <a:p>
            <a:pPr lvl="0" hangingPunct="1"/>
            <a:endParaRPr lang="ru-RU" sz="1800" b="1">
              <a:latin typeface="Times New Roman" pitchFamily="18"/>
            </a:endParaRPr>
          </a:p>
          <a:p>
            <a:pPr lvl="0" hangingPunct="1"/>
            <a:r>
              <a:rPr lang="ru-RU" sz="1800" b="1">
                <a:latin typeface="Times New Roman" pitchFamily="18"/>
              </a:rPr>
              <a:t>Муниципальных программ Фоминского сельского поселения</a:t>
            </a:r>
            <a:endParaRPr lang="ru-RU" sz="1800">
              <a:latin typeface="Times New Roman" pitchFamily="18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 hangingPunct="1"/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Формирование бюджета Фоминского сельского поселения Заветинского района на 2018 год и плановый период 2019-2020 годов осуществляется на основе: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Grp="1"/>
          </p:cNvSpPr>
          <p:nvPr>
            <p:ph idx="1"/>
          </p:nvPr>
        </p:nvSpPr>
        <p:spPr>
          <a:xfrm>
            <a:off x="457200" y="1557342"/>
            <a:ext cx="8507413" cy="4568827"/>
          </a:xfrm>
        </p:spPr>
        <p:txBody>
          <a:bodyPr/>
          <a:lstStyle/>
          <a:p>
            <a:pPr lvl="0" hangingPunct="1">
              <a:buNone/>
            </a:pPr>
            <a:endParaRPr lang="ru-RU" sz="1400"/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lvl="0" hangingPunct="1">
              <a:buNone/>
            </a:pPr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 lvl="0" hangingPunct="1">
              <a:buNone/>
            </a:pPr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соответствие финансовых возможностей Фоминского сельского поселения ключевым направлениям развития бюджета</a:t>
            </a:r>
          </a:p>
          <a:p>
            <a:pPr lvl="0" hangingPunct="1">
              <a:buNone/>
            </a:pPr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повышение роли бюджетной политики для поддержки экономического роста</a:t>
            </a:r>
          </a:p>
          <a:p>
            <a:pPr lvl="0" hangingPunct="1"/>
            <a:endParaRPr lang="ru-RU" sz="1600">
              <a:latin typeface="Times New Roman" pitchFamily="18"/>
              <a:cs typeface="Times New Roman" pitchFamily="18"/>
            </a:endParaRPr>
          </a:p>
          <a:p>
            <a:pPr lvl="0" hangingPunct="1"/>
            <a:r>
              <a:rPr lang="ru-RU" sz="1600" b="1">
                <a:latin typeface="Times New Roman" pitchFamily="18"/>
                <a:cs typeface="Times New Roman" pitchFamily="18"/>
              </a:rPr>
              <a:t>повышение прозрачности и открытости бюджетного процесса</a:t>
            </a:r>
          </a:p>
          <a:p>
            <a:pPr lvl="0" hangingPunct="1"/>
            <a:endParaRPr lang="ru-RU" sz="1500">
              <a:latin typeface="Times New Roman" pitchFamily="18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250829" y="333371"/>
            <a:ext cx="8642351" cy="1084258"/>
          </a:xfrm>
        </p:spPr>
        <p:txBody>
          <a:bodyPr anchorCtr="1"/>
          <a:lstStyle/>
          <a:p>
            <a:pPr lvl="0" algn="ctr" hangingPunct="1"/>
            <a:r>
              <a:rPr lang="ru-RU" sz="200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Бюджет Фоминского сельского поселения Заветинского района  на 2018 год и плановый период 2019 и 2020 годов направлен на решение следующих ключевых задач: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1"/>
          <p:cNvSpPr txBox="1">
            <a:spLocks noGrp="1"/>
          </p:cNvSpPr>
          <p:nvPr>
            <p:ph type="title"/>
          </p:nvPr>
        </p:nvSpPr>
        <p:spPr>
          <a:xfrm>
            <a:off x="928664" y="285731"/>
            <a:ext cx="7477121" cy="1143000"/>
          </a:xfrm>
        </p:spPr>
        <p:txBody>
          <a:bodyPr anchorCtr="1"/>
          <a:lstStyle/>
          <a:p>
            <a:pPr lvl="0" algn="ctr" hangingPunct="1"/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Основные параметры бюджета Фоминского сельского поселения Заветинского района</a:t>
            </a:r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51" y="1414275"/>
            <a:ext cx="8138160" cy="4852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1285847" y="357164"/>
            <a:ext cx="7069134" cy="919164"/>
          </a:xfrm>
        </p:spPr>
        <p:txBody>
          <a:bodyPr anchorCtr="1"/>
          <a:lstStyle/>
          <a:p>
            <a:pPr lvl="0" algn="ctr" hangingPunct="1"/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Динамика доходов бюджета Фоминского  сельского поселения Заветинского района  </a:t>
            </a:r>
            <a:r>
              <a:rPr lang="ru-RU" sz="1600">
                <a:latin typeface="Times New Roman" pitchFamily="18"/>
              </a:rPr>
              <a:t/>
            </a:r>
            <a:br>
              <a:rPr lang="ru-RU" sz="1600">
                <a:latin typeface="Times New Roman" pitchFamily="18"/>
              </a:rPr>
            </a:br>
            <a:endParaRPr lang="ru-RU" sz="1600">
              <a:latin typeface="Times New Roman" pitchFamily="18"/>
            </a:endParaRPr>
          </a:p>
        </p:txBody>
      </p:sp>
      <p:graphicFrame>
        <p:nvGraphicFramePr>
          <p:cNvPr id="3" name="Диаграмма 4"/>
          <p:cNvGraphicFramePr>
            <a:graphicFrameLocks noGrp="1"/>
          </p:cNvGraphicFramePr>
          <p:nvPr>
            <p:ph type="chart" idx="2"/>
          </p:nvPr>
        </p:nvGraphicFramePr>
        <p:xfrm>
          <a:off x="683568" y="1598608"/>
          <a:ext cx="7200799" cy="4497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>
          <a:xfrm>
            <a:off x="928664" y="357164"/>
            <a:ext cx="7477121" cy="1143000"/>
          </a:xfrm>
        </p:spPr>
        <p:txBody>
          <a:bodyPr anchorCtr="1"/>
          <a:lstStyle/>
          <a:p>
            <a:pPr lvl="0" algn="ctr" hangingPunct="1"/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Структура собственных доходов бюджета Фоминского сельского поселения Заветинского района в 2018 году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1"/>
          </p:nvPr>
        </p:nvSpPr>
        <p:spPr>
          <a:xfrm>
            <a:off x="142875" y="1500192"/>
            <a:ext cx="3624260" cy="330198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4" name="Диаграмма 5"/>
          <p:cNvGraphicFramePr>
            <a:graphicFrameLocks noGrp="1"/>
          </p:cNvGraphicFramePr>
          <p:nvPr>
            <p:ph type="chart" idx="2"/>
          </p:nvPr>
        </p:nvGraphicFramePr>
        <p:xfrm>
          <a:off x="251524" y="1598608"/>
          <a:ext cx="8208916" cy="4497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Grp="1"/>
          </p:cNvSpPr>
          <p:nvPr>
            <p:ph type="title"/>
          </p:nvPr>
        </p:nvSpPr>
        <p:spPr>
          <a:xfrm>
            <a:off x="1142972" y="357164"/>
            <a:ext cx="7477121" cy="1143000"/>
          </a:xfrm>
        </p:spPr>
        <p:txBody>
          <a:bodyPr anchorCtr="1"/>
          <a:lstStyle/>
          <a:p>
            <a:pPr lvl="0" algn="ctr" hangingPunct="1"/>
            <a:r>
              <a:rPr lang="ru-RU" sz="2000">
                <a:solidFill>
                  <a:srgbClr val="000000"/>
                </a:solidFill>
                <a:latin typeface="Times New Roman" pitchFamily="18"/>
              </a:rPr>
              <a:t>Динамика расходов бюджета Фоминского сельского поселения Заветинского района</a:t>
            </a:r>
          </a:p>
        </p:txBody>
      </p:sp>
      <p:graphicFrame>
        <p:nvGraphicFramePr>
          <p:cNvPr id="3" name="Диаграмма 4"/>
          <p:cNvGraphicFramePr>
            <a:graphicFrameLocks noGrp="1"/>
          </p:cNvGraphicFramePr>
          <p:nvPr>
            <p:ph type="chart" idx="1"/>
          </p:nvPr>
        </p:nvGraphicFramePr>
        <p:xfrm>
          <a:off x="263520" y="1598608"/>
          <a:ext cx="8124901" cy="4497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802</TotalTime>
  <Words>197</Words>
  <Application>Microsoft Office PowerPoint</Application>
  <PresentationFormat>Экран (4:3)</PresentationFormat>
  <Paragraphs>27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Администрация  Фоминского  сельского поселения</vt:lpstr>
      <vt:lpstr>Формирование бюджета Фоминского сельского поселения Заветинского района на 2018 год и плановый период 2019-2020 годов осуществляется на основе:</vt:lpstr>
      <vt:lpstr>Бюджет Фоминского сельского поселения Заветинского района  на 2018 год и плановый период 2019 и 2020 годов направлен на решение следующих ключевых задач:</vt:lpstr>
      <vt:lpstr>Основные параметры бюджета Фоминского сельского поселения Заветинского района</vt:lpstr>
      <vt:lpstr>Динамика доходов бюджета Фоминского  сельского поселения Заветинского района   </vt:lpstr>
      <vt:lpstr>Структура собственных доходов бюджета Фоминского сельского поселения Заветинского района в 2018 году</vt:lpstr>
      <vt:lpstr>Динамика расходов бюджета Фоминского сельского поселения Заветинского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Малолученского сельского поселения</dc:title>
  <dc:creator>Пользователь</dc:creator>
  <cp:lastModifiedBy>User</cp:lastModifiedBy>
  <cp:revision>57</cp:revision>
  <dcterms:created xsi:type="dcterms:W3CDTF">2014-05-13T12:48:17Z</dcterms:created>
  <dcterms:modified xsi:type="dcterms:W3CDTF">2018-02-26T06:25:26Z</dcterms:modified>
</cp:coreProperties>
</file>