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30273" y="741358"/>
            <a:ext cx="4937129" cy="3702048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79454" y="4691064"/>
            <a:ext cx="5438778" cy="44434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378945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49688" y="9378945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fld id="{0BA6A127-A388-48D5-94B8-1F29D78AE4A5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8762996" cy="5943599"/>
            <a:chOff x="0" y="0"/>
            <a:chExt cx="8762996" cy="5943599"/>
          </a:xfrm>
        </p:grpSpPr>
        <p:sp>
          <p:nvSpPr>
            <p:cNvPr id="3" name="Rectangle 3"/>
            <p:cNvSpPr/>
            <p:nvPr/>
          </p:nvSpPr>
          <p:spPr>
            <a:xfrm>
              <a:off x="0" y="0"/>
              <a:ext cx="1752603" cy="4876796"/>
            </a:xfrm>
            <a:prstGeom prst="rect">
              <a:avLst/>
            </a:prstGeom>
            <a:solidFill>
              <a:srgbClr val="CCCC99"/>
            </a:solidFill>
            <a:ln>
              <a:noFill/>
              <a:prstDash val="solid"/>
            </a:ln>
          </p:spPr>
          <p:txBody>
            <a:bodyPr vert="horz" wrap="non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</a:endParaRPr>
            </a:p>
          </p:txBody>
        </p:sp>
        <p:grpSp>
          <p:nvGrpSpPr>
            <p:cNvPr id="4" name="Group 4"/>
            <p:cNvGrpSpPr/>
            <p:nvPr/>
          </p:nvGrpSpPr>
          <p:grpSpPr>
            <a:xfrm>
              <a:off x="0" y="3505196"/>
              <a:ext cx="8762996" cy="2438403"/>
              <a:chOff x="0" y="3505196"/>
              <a:chExt cx="8762996" cy="2438403"/>
            </a:xfrm>
          </p:grpSpPr>
          <p:sp>
            <p:nvSpPr>
              <p:cNvPr id="5" name="Rectangle 5"/>
              <p:cNvSpPr/>
              <p:nvPr/>
            </p:nvSpPr>
            <p:spPr>
              <a:xfrm>
                <a:off x="990596" y="3505196"/>
                <a:ext cx="7772400" cy="2438403"/>
              </a:xfrm>
              <a:prstGeom prst="rect">
                <a:avLst/>
              </a:prstGeom>
              <a:solidFill>
                <a:srgbClr val="330033"/>
              </a:solidFill>
              <a:ln>
                <a:noFill/>
                <a:prstDash val="solid"/>
              </a:ln>
            </p:spPr>
            <p:txBody>
              <a:bodyPr vert="horz" wrap="non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</a:endParaRPr>
              </a:p>
            </p:txBody>
          </p:sp>
          <p:sp>
            <p:nvSpPr>
              <p:cNvPr id="6" name="Rectangle 6"/>
              <p:cNvSpPr/>
              <p:nvPr/>
            </p:nvSpPr>
            <p:spPr>
              <a:xfrm>
                <a:off x="1038228" y="3733796"/>
                <a:ext cx="7648571" cy="2138360"/>
              </a:xfrm>
              <a:prstGeom prst="rect">
                <a:avLst/>
              </a:prstGeom>
              <a:solidFill>
                <a:srgbClr val="FFFFE1"/>
              </a:solidFill>
              <a:ln>
                <a:noFill/>
                <a:prstDash val="solid"/>
              </a:ln>
            </p:spPr>
            <p:txBody>
              <a:bodyPr vert="horz" wrap="non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</a:endParaRPr>
              </a:p>
            </p:txBody>
          </p:sp>
          <p:sp>
            <p:nvSpPr>
              <p:cNvPr id="7" name="Line 7"/>
              <p:cNvSpPr/>
              <p:nvPr/>
            </p:nvSpPr>
            <p:spPr>
              <a:xfrm>
                <a:off x="0" y="4876796"/>
                <a:ext cx="990596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50804">
                <a:solidFill>
                  <a:srgbClr val="330033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</p:grpSp>
        <p:grpSp>
          <p:nvGrpSpPr>
            <p:cNvPr id="8" name="Group 8"/>
            <p:cNvGrpSpPr/>
            <p:nvPr/>
          </p:nvGrpSpPr>
          <p:grpSpPr>
            <a:xfrm>
              <a:off x="634995" y="533396"/>
              <a:ext cx="8077206" cy="304796"/>
              <a:chOff x="634995" y="533396"/>
              <a:chExt cx="8077206" cy="304796"/>
            </a:xfrm>
          </p:grpSpPr>
          <p:sp>
            <p:nvSpPr>
              <p:cNvPr id="9" name="Rectangle 9"/>
              <p:cNvSpPr/>
              <p:nvPr/>
            </p:nvSpPr>
            <p:spPr>
              <a:xfrm>
                <a:off x="6273798" y="533396"/>
                <a:ext cx="2438403" cy="30479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  <a:prstDash val="solid"/>
              </a:ln>
            </p:spPr>
            <p:txBody>
              <a:bodyPr vert="horz" wrap="non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</a:endParaRPr>
              </a:p>
            </p:txBody>
          </p:sp>
          <p:sp>
            <p:nvSpPr>
              <p:cNvPr id="10" name="Line 10"/>
              <p:cNvSpPr/>
              <p:nvPr/>
            </p:nvSpPr>
            <p:spPr>
              <a:xfrm>
                <a:off x="634995" y="685800"/>
                <a:ext cx="8077196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44448">
                <a:solidFill>
                  <a:srgbClr val="330033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</p:grpSp>
      </p:grpSp>
      <p:sp>
        <p:nvSpPr>
          <p:cNvPr id="11" name="Rectangle 11"/>
          <p:cNvSpPr txBox="1">
            <a:spLocks noGrp="1"/>
          </p:cNvSpPr>
          <p:nvPr>
            <p:ph type="ctrTitle"/>
          </p:nvPr>
        </p:nvSpPr>
        <p:spPr>
          <a:xfrm>
            <a:off x="2057400" y="1143000"/>
            <a:ext cx="6629400" cy="2209803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" name="Rectangle 12"/>
          <p:cNvSpPr txBox="1">
            <a:spLocks noGrp="1"/>
          </p:cNvSpPr>
          <p:nvPr>
            <p:ph type="subTitle" idx="1"/>
          </p:nvPr>
        </p:nvSpPr>
        <p:spPr>
          <a:xfrm>
            <a:off x="1371600" y="3962396"/>
            <a:ext cx="6858000" cy="16002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 txBox="1">
            <a:spLocks noGrp="1"/>
          </p:cNvSpPr>
          <p:nvPr>
            <p:ph type="dt" sz="half" idx="7"/>
          </p:nvPr>
        </p:nvSpPr>
        <p:spPr>
          <a:xfrm>
            <a:off x="912808" y="6251579"/>
            <a:ext cx="1904996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9"/>
          </p:nvPr>
        </p:nvSpPr>
        <p:spPr>
          <a:xfrm>
            <a:off x="3354384" y="6248396"/>
            <a:ext cx="2895603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5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246A35-DC15-473C-AAC1-FFD20A55F13D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62456-2216-4254-B40D-C8405EBB338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7813"/>
            <a:ext cx="5676896" cy="585311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01297B-2C58-4BFA-8CFA-2030EAFEAC04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F38E0C-3B2B-4739-B82A-13FFF81942E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 txBox="1">
            <a:spLocks noGrp="1"/>
          </p:cNvSpPr>
          <p:nvPr>
            <p:ph/>
          </p:nvPr>
        </p:nvSpPr>
        <p:spPr>
          <a:xfrm>
            <a:off x="914400" y="277813"/>
            <a:ext cx="7772400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CABEAE-1488-400B-98C2-0707AAE50002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73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333371"/>
            <a:ext cx="9144000" cy="60912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38823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-12701" y="4010028"/>
            <a:ext cx="9182103" cy="28924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84"/>
              <a:gd name="f7" fmla="val 1822"/>
              <a:gd name="f8" fmla="val 5760"/>
              <a:gd name="f9" fmla="val 5521"/>
              <a:gd name="f10" fmla="val 312"/>
              <a:gd name="f11" fmla="val 4917"/>
              <a:gd name="f12" fmla="val 913"/>
              <a:gd name="f13" fmla="val 3947"/>
              <a:gd name="f14" fmla="val 1165"/>
              <a:gd name="f15" fmla="val 2981"/>
              <a:gd name="f16" fmla="val 1415"/>
              <a:gd name="f17" fmla="val 1023"/>
              <a:gd name="f18" fmla="val 1506"/>
              <a:gd name="f19" fmla="val 1470"/>
              <a:gd name="f20" fmla="val 1606"/>
              <a:gd name="f21" fmla="val 14"/>
              <a:gd name="f22" fmla="val 16"/>
              <a:gd name="f23" fmla="val 1794"/>
              <a:gd name="f24" fmla="val 1818"/>
              <a:gd name="f25" fmla="val 1819"/>
              <a:gd name="f26" fmla="val 4180"/>
              <a:gd name="f27" fmla="val 1803"/>
              <a:gd name="f28" fmla="val 1802"/>
              <a:gd name="f29" fmla="val 5776"/>
              <a:gd name="f30" fmla="val 989"/>
              <a:gd name="f31" fmla="val 5763"/>
              <a:gd name="f32" fmla="val 370"/>
              <a:gd name="f33" fmla="+- 0 0 -90"/>
              <a:gd name="f34" fmla="*/ f3 1 5784"/>
              <a:gd name="f35" fmla="*/ f4 1 1822"/>
              <a:gd name="f36" fmla="val f5"/>
              <a:gd name="f37" fmla="val f6"/>
              <a:gd name="f38" fmla="val f7"/>
              <a:gd name="f39" fmla="*/ f33 f0 1"/>
              <a:gd name="f40" fmla="+- f38 0 f36"/>
              <a:gd name="f41" fmla="+- f37 0 f36"/>
              <a:gd name="f42" fmla="*/ f39 1 f2"/>
              <a:gd name="f43" fmla="*/ f41 1 5784"/>
              <a:gd name="f44" fmla="*/ f40 1 1822"/>
              <a:gd name="f45" fmla="*/ 2147483647 f41 1"/>
              <a:gd name="f46" fmla="*/ 0 f40 1"/>
              <a:gd name="f47" fmla="*/ 2147483647 f40 1"/>
              <a:gd name="f48" fmla="*/ 0 f41 1"/>
              <a:gd name="f49" fmla="+- f42 0 f1"/>
              <a:gd name="f50" fmla="*/ f45 1 5784"/>
              <a:gd name="f51" fmla="*/ f46 1 1822"/>
              <a:gd name="f52" fmla="*/ f47 1 1822"/>
              <a:gd name="f53" fmla="*/ f48 1 5784"/>
              <a:gd name="f54" fmla="*/ 0 1 f43"/>
              <a:gd name="f55" fmla="*/ f37 1 f43"/>
              <a:gd name="f56" fmla="*/ 0 1 f44"/>
              <a:gd name="f57" fmla="*/ f38 1 f44"/>
              <a:gd name="f58" fmla="*/ f50 1 f43"/>
              <a:gd name="f59" fmla="*/ f51 1 f44"/>
              <a:gd name="f60" fmla="*/ f52 1 f44"/>
              <a:gd name="f61" fmla="*/ f53 1 f43"/>
              <a:gd name="f62" fmla="*/ f54 f34 1"/>
              <a:gd name="f63" fmla="*/ f55 f34 1"/>
              <a:gd name="f64" fmla="*/ f57 f35 1"/>
              <a:gd name="f65" fmla="*/ f56 f35 1"/>
              <a:gd name="f66" fmla="*/ f58 f34 1"/>
              <a:gd name="f67" fmla="*/ f59 f35 1"/>
              <a:gd name="f68" fmla="*/ f60 f35 1"/>
              <a:gd name="f69" fmla="*/ f61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9">
                <a:pos x="f66" y="f67"/>
              </a:cxn>
              <a:cxn ang="f49">
                <a:pos x="f66" y="f68"/>
              </a:cxn>
              <a:cxn ang="f49">
                <a:pos x="f69" y="f68"/>
              </a:cxn>
              <a:cxn ang="f49">
                <a:pos x="f66" y="f68"/>
              </a:cxn>
              <a:cxn ang="f49">
                <a:pos x="f66" y="f68"/>
              </a:cxn>
              <a:cxn ang="f49">
                <a:pos x="f66" y="f67"/>
              </a:cxn>
            </a:cxnLst>
            <a:rect l="f62" t="f65" r="f63" b="f64"/>
            <a:pathLst>
              <a:path w="5784" h="1822">
                <a:moveTo>
                  <a:pt x="f8" y="f5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5" y="f19"/>
                </a:cubicBezTo>
                <a:cubicBezTo>
                  <a:pt x="f5" y="f20"/>
                  <a:pt x="f21" y="f7"/>
                  <a:pt x="f22" y="f23"/>
                </a:cubicBezTo>
                <a:cubicBezTo>
                  <a:pt x="f24" y="f25"/>
                  <a:pt x="f26" y="f27"/>
                  <a:pt x="f6" y="f28"/>
                </a:cubicBezTo>
                <a:cubicBezTo>
                  <a:pt x="f29" y="f30"/>
                  <a:pt x="f31" y="f32"/>
                  <a:pt x="f8" y="f5"/>
                </a:cubicBezTo>
                <a:close/>
              </a:path>
            </a:pathLst>
          </a:custGeom>
          <a:gradFill>
            <a:gsLst>
              <a:gs pos="0">
                <a:srgbClr val="6197AF">
                  <a:alpha val="57999"/>
                </a:srgbClr>
              </a:gs>
              <a:gs pos="100000">
                <a:srgbClr val="1A708E"/>
              </a:gs>
            </a:gsLst>
            <a:lin ang="0"/>
          </a:gradFill>
          <a:ln>
            <a:noFill/>
            <a:prstDash val="solid"/>
          </a:ln>
          <a:effectLst>
            <a:outerShdw dist="107757" dir="13500000" algn="tl">
              <a:srgbClr val="C2D7E0">
                <a:alpha val="50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-25402" y="-39684"/>
            <a:ext cx="9185276" cy="21812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86"/>
              <a:gd name="f7" fmla="val 1374"/>
              <a:gd name="f8" fmla="val 8"/>
              <a:gd name="f9" fmla="val 246"/>
              <a:gd name="f10" fmla="val 1148"/>
              <a:gd name="f11" fmla="val 942"/>
              <a:gd name="f12" fmla="val 721"/>
              <a:gd name="f13" fmla="val 1912"/>
              <a:gd name="f14" fmla="val 538"/>
              <a:gd name="f15" fmla="val 2879"/>
              <a:gd name="f16" fmla="val 356"/>
              <a:gd name="f17" fmla="val 4761"/>
              <a:gd name="f18" fmla="val 262"/>
              <a:gd name="f19" fmla="val 5784"/>
              <a:gd name="f20" fmla="val 288"/>
              <a:gd name="f21" fmla="val 190"/>
              <a:gd name="f22" fmla="val 5"/>
              <a:gd name="f23" fmla="val 25"/>
              <a:gd name="f24" fmla="val 2926"/>
              <a:gd name="f25" fmla="val 12"/>
              <a:gd name="f26" fmla="val 9"/>
              <a:gd name="f27" fmla="val 620"/>
              <a:gd name="f28" fmla="val 3"/>
              <a:gd name="f29" fmla="val 1099"/>
              <a:gd name="f30" fmla="+- 0 0 -90"/>
              <a:gd name="f31" fmla="*/ f3 1 5786"/>
              <a:gd name="f32" fmla="*/ f4 1 1374"/>
              <a:gd name="f33" fmla="val f5"/>
              <a:gd name="f34" fmla="val f6"/>
              <a:gd name="f35" fmla="val f7"/>
              <a:gd name="f36" fmla="*/ f30 f0 1"/>
              <a:gd name="f37" fmla="+- f35 0 f33"/>
              <a:gd name="f38" fmla="+- f34 0 f33"/>
              <a:gd name="f39" fmla="*/ f36 1 f2"/>
              <a:gd name="f40" fmla="*/ f38 1 5786"/>
              <a:gd name="f41" fmla="*/ f37 1 1374"/>
              <a:gd name="f42" fmla="*/ 2147483647 f38 1"/>
              <a:gd name="f43" fmla="*/ 2147483647 f37 1"/>
              <a:gd name="f44" fmla="*/ 0 f38 1"/>
              <a:gd name="f45" fmla="*/ 0 f37 1"/>
              <a:gd name="f46" fmla="+- f39 0 f1"/>
              <a:gd name="f47" fmla="*/ f42 1 5786"/>
              <a:gd name="f48" fmla="*/ f43 1 1374"/>
              <a:gd name="f49" fmla="*/ f44 1 5786"/>
              <a:gd name="f50" fmla="*/ f45 1 1374"/>
              <a:gd name="f51" fmla="*/ 0 1 f40"/>
              <a:gd name="f52" fmla="*/ f34 1 f40"/>
              <a:gd name="f53" fmla="*/ 0 1 f41"/>
              <a:gd name="f54" fmla="*/ f35 1 f41"/>
              <a:gd name="f55" fmla="*/ f47 1 f40"/>
              <a:gd name="f56" fmla="*/ f48 1 f41"/>
              <a:gd name="f57" fmla="*/ f49 1 f40"/>
              <a:gd name="f58" fmla="*/ f50 1 f41"/>
              <a:gd name="f59" fmla="*/ f51 f31 1"/>
              <a:gd name="f60" fmla="*/ f52 f31 1"/>
              <a:gd name="f61" fmla="*/ f54 f32 1"/>
              <a:gd name="f62" fmla="*/ f53 f32 1"/>
              <a:gd name="f63" fmla="*/ f55 f31 1"/>
              <a:gd name="f64" fmla="*/ f56 f32 1"/>
              <a:gd name="f65" fmla="*/ f57 f31 1"/>
              <a:gd name="f66" fmla="*/ f58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63" y="f64"/>
              </a:cxn>
              <a:cxn ang="f46">
                <a:pos x="f63" y="f64"/>
              </a:cxn>
              <a:cxn ang="f46">
                <a:pos x="f63" y="f64"/>
              </a:cxn>
              <a:cxn ang="f46">
                <a:pos x="f63" y="f64"/>
              </a:cxn>
              <a:cxn ang="f46">
                <a:pos x="f65" y="f66"/>
              </a:cxn>
              <a:cxn ang="f46">
                <a:pos x="f63" y="f64"/>
              </a:cxn>
            </a:cxnLst>
            <a:rect l="f59" t="f62" r="f60" b="f61"/>
            <a:pathLst>
              <a:path w="5786" h="1374">
                <a:moveTo>
                  <a:pt x="f8" y="f7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19" y="f21"/>
                  <a:pt x="f6" y="f22"/>
                  <a:pt x="f19" y="f23"/>
                </a:cubicBezTo>
                <a:cubicBezTo>
                  <a:pt x="f19" y="f23"/>
                  <a:pt x="f24" y="f25"/>
                  <a:pt x="f5" y="f5"/>
                </a:cubicBezTo>
                <a:cubicBezTo>
                  <a:pt x="f26" y="f27"/>
                  <a:pt x="f28" y="f29"/>
                  <a:pt x="f8" y="f7"/>
                </a:cubicBezTo>
                <a:close/>
              </a:path>
            </a:pathLst>
          </a:custGeom>
          <a:gradFill>
            <a:gsLst>
              <a:gs pos="0">
                <a:srgbClr val="1A708E"/>
              </a:gs>
              <a:gs pos="100000">
                <a:srgbClr val="6197AF">
                  <a:alpha val="57999"/>
                </a:srgbClr>
              </a:gs>
            </a:gsLst>
            <a:lin ang="0"/>
          </a:gradFill>
          <a:ln>
            <a:noFill/>
            <a:prstDash val="solid"/>
          </a:ln>
          <a:effectLst>
            <a:outerShdw dist="107757" dir="2700000" algn="tl">
              <a:srgbClr val="C2D7E0">
                <a:alpha val="50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6" name="Picture 8" descr="Карта области4"/>
          <p:cNvPicPr>
            <a:picLocks noChangeAspect="1"/>
          </p:cNvPicPr>
          <p:nvPr/>
        </p:nvPicPr>
        <p:blipFill>
          <a:blip r:embed="rId3" cstate="print">
            <a:lum bright="54000" contrast="-60000"/>
          </a:blip>
          <a:srcRect/>
          <a:stretch>
            <a:fillRect/>
          </a:stretch>
        </p:blipFill>
        <p:spPr>
          <a:xfrm>
            <a:off x="2195510" y="188915"/>
            <a:ext cx="4564063" cy="64976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 txBox="1">
            <a:spLocks noGrp="1"/>
          </p:cNvSpPr>
          <p:nvPr>
            <p:ph type="subTitle" idx="1"/>
          </p:nvPr>
        </p:nvSpPr>
        <p:spPr>
          <a:xfrm>
            <a:off x="1403347" y="6451604"/>
            <a:ext cx="6400800" cy="406395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8" name="Rectangle 7"/>
          <p:cNvSpPr txBox="1">
            <a:spLocks noGrp="1"/>
          </p:cNvSpPr>
          <p:nvPr>
            <p:ph type="ctrTitle"/>
          </p:nvPr>
        </p:nvSpPr>
        <p:spPr>
          <a:xfrm>
            <a:off x="2462214" y="2374897"/>
            <a:ext cx="6408736" cy="1470026"/>
          </a:xfrm>
          <a:effectLst>
            <a:outerShdw dist="35924" dir="2700000" algn="tl">
              <a:srgbClr val="3C5F74"/>
            </a:outerShdw>
          </a:effec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B1693E-F140-47C0-82F5-5227BE721D7A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CEE62B-EA1E-4CAD-ABD2-CFBDB343F992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307E2-A7C2-44DF-95B3-22483FC7ECF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F13095-8567-4E22-8AF0-939F8FB2DC0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7ACD85-AB57-45D0-8F83-ABD34A716E2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73DF75-B310-43AB-BB66-663F509033E9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F1273B-CD27-48F3-99DD-3F45281F6134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9C93CD-E474-41D1-B347-E7328C691FE3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BB83D-6F2D-4FD5-825B-D1BBB5D248A7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CB4282-B7C5-49AC-BE00-8F446E6B44D2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046AB-E071-44FD-AA73-83F2A3FBD961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B57160-AFC2-4E07-A2BC-583836982011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 noGrp="1"/>
          </p:cNvSpPr>
          <p:nvPr>
            <p:ph/>
          </p:nvPr>
        </p:nvSpPr>
        <p:spPr>
          <a:xfrm>
            <a:off x="457200" y="274640"/>
            <a:ext cx="8229600" cy="585152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1E46E8-63AA-49C3-B9BE-4085BEDC1166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812CE9-6F26-4476-B29F-9108FFCE018F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914400" y="1600200"/>
            <a:ext cx="3810003" cy="4530723"/>
          </a:xfrm>
        </p:spPr>
        <p:txBody>
          <a:bodyPr/>
          <a:lstStyle>
            <a:lvl1pPr>
              <a:defRPr/>
            </a:lvl1pPr>
            <a:lvl2pPr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876796" y="1600200"/>
            <a:ext cx="3810003" cy="4530723"/>
          </a:xfrm>
        </p:spPr>
        <p:txBody>
          <a:bodyPr/>
          <a:lstStyle>
            <a:lvl1pPr>
              <a:defRPr/>
            </a:lvl1pPr>
            <a:lvl2pPr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8A7FC1-E91A-439A-9D2C-82FCA1FAF3C6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F21FB6-EA19-48E1-B52B-F7FB9CD6930F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256DB9-68FF-4E83-9B2F-DBDBD31C130F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57D391-BC03-467F-A002-0356D4EF512D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85F9D3-E163-48D7-836E-ED82CC11BE37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Rectangle 1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Rectangle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AD3661-26E5-4A88-92C4-2E138746A68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8686800" cy="4876796"/>
            <a:chOff x="0" y="0"/>
            <a:chExt cx="8686800" cy="4876796"/>
          </a:xfrm>
        </p:grpSpPr>
        <p:sp>
          <p:nvSpPr>
            <p:cNvPr id="3" name="Rectangle 3"/>
            <p:cNvSpPr/>
            <p:nvPr/>
          </p:nvSpPr>
          <p:spPr>
            <a:xfrm>
              <a:off x="0" y="0"/>
              <a:ext cx="609603" cy="4876796"/>
            </a:xfrm>
            <a:prstGeom prst="rect">
              <a:avLst/>
            </a:prstGeom>
            <a:solidFill>
              <a:srgbClr val="CCCC99"/>
            </a:solidFill>
            <a:ln>
              <a:noFill/>
              <a:prstDash val="solid"/>
            </a:ln>
          </p:spPr>
          <p:txBody>
            <a:bodyPr vert="horz" wrap="non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</a:endParaRPr>
            </a:p>
          </p:txBody>
        </p:sp>
        <p:grpSp>
          <p:nvGrpSpPr>
            <p:cNvPr id="4" name="Group 4"/>
            <p:cNvGrpSpPr/>
            <p:nvPr/>
          </p:nvGrpSpPr>
          <p:grpSpPr>
            <a:xfrm>
              <a:off x="381003" y="1417640"/>
              <a:ext cx="8305797" cy="182559"/>
              <a:chOff x="381003" y="1417640"/>
              <a:chExt cx="8305797" cy="182559"/>
            </a:xfrm>
          </p:grpSpPr>
          <p:sp>
            <p:nvSpPr>
              <p:cNvPr id="5" name="Rectangle 5"/>
              <p:cNvSpPr/>
              <p:nvPr/>
            </p:nvSpPr>
            <p:spPr>
              <a:xfrm>
                <a:off x="6858000" y="1417640"/>
                <a:ext cx="1828800" cy="182559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  <a:prstDash val="solid"/>
              </a:ln>
            </p:spPr>
            <p:txBody>
              <a:bodyPr vert="horz" wrap="non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</a:endParaRPr>
              </a:p>
            </p:txBody>
          </p:sp>
          <p:sp>
            <p:nvSpPr>
              <p:cNvPr id="6" name="Line 6"/>
              <p:cNvSpPr/>
              <p:nvPr/>
            </p:nvSpPr>
            <p:spPr>
              <a:xfrm>
                <a:off x="381003" y="1493836"/>
                <a:ext cx="8305796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19046">
                <a:solidFill>
                  <a:srgbClr val="330033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</p:grpSp>
      </p:grpSp>
      <p:sp>
        <p:nvSpPr>
          <p:cNvPr id="7" name="Rectangle 7"/>
          <p:cNvSpPr txBox="1"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" name="Rectangle 8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Rectangle 9"/>
          <p:cNvSpPr txBox="1">
            <a:spLocks noGrp="1"/>
          </p:cNvSpPr>
          <p:nvPr>
            <p:ph type="dt" sz="half" idx="2"/>
          </p:nvPr>
        </p:nvSpPr>
        <p:spPr>
          <a:xfrm>
            <a:off x="914400" y="6251579"/>
            <a:ext cx="1981203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ru-RU"/>
          </a:p>
        </p:txBody>
      </p:sp>
      <p:sp>
        <p:nvSpPr>
          <p:cNvPr id="10" name="Rectangle 10"/>
          <p:cNvSpPr txBox="1">
            <a:spLocks noGrp="1"/>
          </p:cNvSpPr>
          <p:nvPr>
            <p:ph type="ftr" sz="quarter" idx="3"/>
          </p:nvPr>
        </p:nvSpPr>
        <p:spPr>
          <a:xfrm>
            <a:off x="3352803" y="6248396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ru-RU"/>
          </a:p>
        </p:txBody>
      </p:sp>
      <p:sp>
        <p:nvSpPr>
          <p:cNvPr id="11" name="Rectangle 11"/>
          <p:cNvSpPr txBox="1">
            <a:spLocks noGrp="1"/>
          </p:cNvSpPr>
          <p:nvPr>
            <p:ph type="sldNum" sz="quarter" idx="4"/>
          </p:nvPr>
        </p:nvSpPr>
        <p:spPr>
          <a:xfrm>
            <a:off x="6781803" y="6248396"/>
            <a:ext cx="19049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fld id="{66B9D076-F817-4C4E-9C55-3B843B0933EB}" type="slidenum">
              <a:t>‹#›</a:t>
            </a:fld>
            <a:endParaRPr lang="ru-RU"/>
          </a:p>
        </p:txBody>
      </p:sp>
      <p:sp>
        <p:nvSpPr>
          <p:cNvPr id="12" name="Line 12"/>
          <p:cNvSpPr/>
          <p:nvPr/>
        </p:nvSpPr>
        <p:spPr>
          <a:xfrm>
            <a:off x="0" y="4876796"/>
            <a:ext cx="6096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44448">
            <a:solidFill>
              <a:srgbClr val="330033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200" b="0" i="0" u="none" strike="noStrike" kern="0" cap="none" spc="0" baseline="0">
          <a:solidFill>
            <a:srgbClr val="330033"/>
          </a:solidFill>
          <a:uFillTx/>
          <a:latin typeface="Times New Roman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B2B2B2"/>
        </a:buClr>
        <a:buSzPct val="90000"/>
        <a:buFont typeface="Wingdings" pitchFamily="2"/>
        <a:buChar char="n"/>
        <a:tabLst/>
        <a:defRPr lang="ru-RU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CCCC99"/>
        </a:buClr>
        <a:buSzPct val="75000"/>
        <a:buFont typeface="Wingdings" pitchFamily="2"/>
        <a:buChar char="n"/>
        <a:tabLst/>
        <a:defRPr lang="ru-RU" sz="2600" b="0" i="0" u="none" strike="noStrike" kern="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55000"/>
        <a:buFont typeface="Wingdings" pitchFamily="2"/>
        <a:buChar char="n"/>
        <a:tabLst/>
        <a:defRPr lang="ru-RU" sz="2300" b="0" i="0" u="none" strike="noStrike" kern="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CCCC99"/>
        </a:buClr>
        <a:buSzPct val="100000"/>
        <a:buFont typeface="Wingdings" pitchFamily="2"/>
        <a:buChar char="§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CCCC99"/>
        </a:buClr>
        <a:buSzPct val="100000"/>
        <a:buFont typeface="Wingdings" pitchFamily="2"/>
        <a:buChar char="§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AA8BC">
              <a:alpha val="5098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-36511" y="-26983"/>
            <a:ext cx="8353428" cy="686910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381"/>
              <a:gd name="f7" fmla="val 4327"/>
              <a:gd name="f8" fmla="val 4017"/>
              <a:gd name="f9" fmla="val 17"/>
              <a:gd name="f10" fmla="val 4909"/>
              <a:gd name="f11" fmla="val 388"/>
              <a:gd name="f12" fmla="val 5372"/>
              <a:gd name="f13" fmla="val 1508"/>
              <a:gd name="f14" fmla="val 5351"/>
              <a:gd name="f15" fmla="val 2225"/>
              <a:gd name="f16" fmla="val 2951"/>
              <a:gd name="f17" fmla="val 4783"/>
              <a:gd name="f18" fmla="val 3968"/>
              <a:gd name="f19" fmla="val 3892"/>
              <a:gd name="f20" fmla="val 4318"/>
              <a:gd name="f21" fmla="val 4"/>
              <a:gd name="f22" fmla="+- 0 0 -90"/>
              <a:gd name="f23" fmla="*/ f3 1 5381"/>
              <a:gd name="f24" fmla="*/ f4 1 4327"/>
              <a:gd name="f25" fmla="val f5"/>
              <a:gd name="f26" fmla="val f6"/>
              <a:gd name="f27" fmla="val f7"/>
              <a:gd name="f28" fmla="*/ f22 f0 1"/>
              <a:gd name="f29" fmla="+- f27 0 f25"/>
              <a:gd name="f30" fmla="+- f26 0 f25"/>
              <a:gd name="f31" fmla="*/ f28 1 f2"/>
              <a:gd name="f32" fmla="*/ f30 1 5381"/>
              <a:gd name="f33" fmla="*/ f29 1 4327"/>
              <a:gd name="f34" fmla="*/ 2147483647 f30 1"/>
              <a:gd name="f35" fmla="*/ 2147483647 f29 1"/>
              <a:gd name="f36" fmla="*/ 0 f30 1"/>
              <a:gd name="f37" fmla="*/ 0 f29 1"/>
              <a:gd name="f38" fmla="+- f31 0 f1"/>
              <a:gd name="f39" fmla="*/ f34 1 5381"/>
              <a:gd name="f40" fmla="*/ f35 1 4327"/>
              <a:gd name="f41" fmla="*/ f36 1 5381"/>
              <a:gd name="f42" fmla="*/ f37 1 4327"/>
              <a:gd name="f43" fmla="*/ 0 1 f32"/>
              <a:gd name="f44" fmla="*/ f26 1 f32"/>
              <a:gd name="f45" fmla="*/ 0 1 f33"/>
              <a:gd name="f46" fmla="*/ f27 1 f33"/>
              <a:gd name="f47" fmla="*/ f39 1 f32"/>
              <a:gd name="f48" fmla="*/ f40 1 f33"/>
              <a:gd name="f49" fmla="*/ f41 1 f32"/>
              <a:gd name="f50" fmla="*/ f42 1 f33"/>
              <a:gd name="f51" fmla="*/ f43 f23 1"/>
              <a:gd name="f52" fmla="*/ f44 f23 1"/>
              <a:gd name="f53" fmla="*/ f46 f24 1"/>
              <a:gd name="f54" fmla="*/ f45 f24 1"/>
              <a:gd name="f55" fmla="*/ f47 f23 1"/>
              <a:gd name="f56" fmla="*/ f48 f24 1"/>
              <a:gd name="f57" fmla="*/ f49 f23 1"/>
              <a:gd name="f58" fmla="*/ f50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5" y="f56"/>
              </a:cxn>
              <a:cxn ang="f38">
                <a:pos x="f55" y="f56"/>
              </a:cxn>
              <a:cxn ang="f38">
                <a:pos x="f55" y="f56"/>
              </a:cxn>
              <a:cxn ang="f38">
                <a:pos x="f55" y="f56"/>
              </a:cxn>
              <a:cxn ang="f38">
                <a:pos x="f57" y="f58"/>
              </a:cxn>
              <a:cxn ang="f38">
                <a:pos x="f55" y="f56"/>
              </a:cxn>
            </a:cxnLst>
            <a:rect l="f51" t="f54" r="f52" b="f53"/>
            <a:pathLst>
              <a:path w="5381" h="4327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6" y="f16"/>
                  <a:pt x="f17" y="f18"/>
                  <a:pt x="f19" y="f20"/>
                </a:cubicBezTo>
                <a:lnTo>
                  <a:pt x="f21" y="f7"/>
                </a:lnTo>
                <a:lnTo>
                  <a:pt x="f5" y="f5"/>
                </a:lnTo>
                <a:lnTo>
                  <a:pt x="f8" y="f9"/>
                </a:lnTo>
                <a:close/>
              </a:path>
            </a:pathLst>
          </a:custGeom>
          <a:gradFill>
            <a:gsLst>
              <a:gs pos="0">
                <a:srgbClr val="BDD3DD"/>
              </a:gs>
              <a:gs pos="50000">
                <a:srgbClr val="E4EDF1"/>
              </a:gs>
              <a:gs pos="100000">
                <a:srgbClr val="BDD3DD"/>
              </a:gs>
            </a:gsLst>
            <a:lin ang="5400000"/>
          </a:gradFill>
          <a:ln>
            <a:noFill/>
            <a:prstDash val="solid"/>
          </a:ln>
          <a:effectLst>
            <a:outerShdw dist="80319" dir="1106232" algn="tl">
              <a:srgbClr val="8EA8A7">
                <a:alpha val="50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-36511" y="4019546"/>
            <a:ext cx="9190040" cy="295116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72"/>
              <a:gd name="f7" fmla="val 1859"/>
              <a:gd name="f8" fmla="val 6252"/>
              <a:gd name="f9" fmla="val 5993"/>
              <a:gd name="f10" fmla="val 312"/>
              <a:gd name="f11" fmla="val 5343"/>
              <a:gd name="f12" fmla="val 907"/>
              <a:gd name="f13" fmla="val 4292"/>
              <a:gd name="f14" fmla="val 1159"/>
              <a:gd name="f15" fmla="val 3246"/>
              <a:gd name="f16" fmla="val 1409"/>
              <a:gd name="f17" fmla="val 1125"/>
              <a:gd name="f18" fmla="val 1500"/>
              <a:gd name="f19" fmla="val 16"/>
              <a:gd name="f20" fmla="val 1464"/>
              <a:gd name="f21" fmla="val 1600"/>
              <a:gd name="f22" fmla="val 2"/>
              <a:gd name="f23" fmla="val 1831"/>
              <a:gd name="f24" fmla="val 3103"/>
              <a:gd name="f25" fmla="val 1790"/>
              <a:gd name="f26" fmla="val 1808"/>
              <a:gd name="f27" fmla="val 6262"/>
              <a:gd name="f28" fmla="val 953"/>
              <a:gd name="f29" fmla="val 6256"/>
              <a:gd name="f30" fmla="val 379"/>
              <a:gd name="f31" fmla="+- 0 0 -90"/>
              <a:gd name="f32" fmla="*/ f3 1 6272"/>
              <a:gd name="f33" fmla="*/ f4 1 1859"/>
              <a:gd name="f34" fmla="val f5"/>
              <a:gd name="f35" fmla="val f6"/>
              <a:gd name="f36" fmla="val f7"/>
              <a:gd name="f37" fmla="*/ f31 f0 1"/>
              <a:gd name="f38" fmla="+- f36 0 f34"/>
              <a:gd name="f39" fmla="+- f35 0 f34"/>
              <a:gd name="f40" fmla="*/ f37 1 f2"/>
              <a:gd name="f41" fmla="*/ f39 1 6272"/>
              <a:gd name="f42" fmla="*/ f38 1 1859"/>
              <a:gd name="f43" fmla="*/ 2147483647 f39 1"/>
              <a:gd name="f44" fmla="*/ 0 f38 1"/>
              <a:gd name="f45" fmla="*/ 2147483647 f38 1"/>
              <a:gd name="f46" fmla="+- f40 0 f1"/>
              <a:gd name="f47" fmla="*/ f43 1 6272"/>
              <a:gd name="f48" fmla="*/ f44 1 1859"/>
              <a:gd name="f49" fmla="*/ f45 1 1859"/>
              <a:gd name="f50" fmla="*/ 0 1 f41"/>
              <a:gd name="f51" fmla="*/ f35 1 f41"/>
              <a:gd name="f52" fmla="*/ 0 1 f42"/>
              <a:gd name="f53" fmla="*/ f36 1 f42"/>
              <a:gd name="f54" fmla="*/ f47 1 f41"/>
              <a:gd name="f55" fmla="*/ f48 1 f42"/>
              <a:gd name="f56" fmla="*/ f49 1 f42"/>
              <a:gd name="f57" fmla="*/ f50 f32 1"/>
              <a:gd name="f58" fmla="*/ f51 f32 1"/>
              <a:gd name="f59" fmla="*/ f53 f33 1"/>
              <a:gd name="f60" fmla="*/ f52 f33 1"/>
              <a:gd name="f61" fmla="*/ f54 f32 1"/>
              <a:gd name="f62" fmla="*/ f55 f33 1"/>
              <a:gd name="f63" fmla="*/ f56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61" y="f62"/>
              </a:cxn>
              <a:cxn ang="f46">
                <a:pos x="f61" y="f63"/>
              </a:cxn>
              <a:cxn ang="f46">
                <a:pos x="f61" y="f63"/>
              </a:cxn>
              <a:cxn ang="f46">
                <a:pos x="f61" y="f63"/>
              </a:cxn>
              <a:cxn ang="f46">
                <a:pos x="f61" y="f63"/>
              </a:cxn>
              <a:cxn ang="f46">
                <a:pos x="f61" y="f62"/>
              </a:cxn>
            </a:cxnLst>
            <a:rect l="f57" t="f60" r="f58" b="f59"/>
            <a:pathLst>
              <a:path w="6272" h="1859">
                <a:moveTo>
                  <a:pt x="f8" y="f5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19" y="f21"/>
                  <a:pt x="f5" y="f7"/>
                  <a:pt x="f22" y="f23"/>
                </a:cubicBezTo>
                <a:cubicBezTo>
                  <a:pt x="f22" y="f23"/>
                  <a:pt x="f24" y="f25"/>
                  <a:pt x="f6" y="f26"/>
                </a:cubicBezTo>
                <a:cubicBezTo>
                  <a:pt x="f27" y="f28"/>
                  <a:pt x="f29" y="f30"/>
                  <a:pt x="f8" y="f5"/>
                </a:cubicBezTo>
                <a:close/>
              </a:path>
            </a:pathLst>
          </a:custGeom>
          <a:solidFill>
            <a:srgbClr val="A6C4D2"/>
          </a:solidFill>
          <a:ln>
            <a:noFill/>
            <a:prstDash val="solid"/>
          </a:ln>
          <a:effectLst>
            <a:outerShdw dist="107757" dir="13500000" algn="tl">
              <a:srgbClr val="8EA8A7">
                <a:alpha val="50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-47621" y="-33339"/>
            <a:ext cx="9190040" cy="123031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72"/>
              <a:gd name="f7" fmla="val 775"/>
              <a:gd name="f8" fmla="val 5"/>
              <a:gd name="f9" fmla="val 263"/>
              <a:gd name="f10" fmla="val 647"/>
              <a:gd name="f11" fmla="val 1003"/>
              <a:gd name="f12" fmla="val 398"/>
              <a:gd name="f13" fmla="val 2054"/>
              <a:gd name="f14" fmla="val 295"/>
              <a:gd name="f15" fmla="val 3102"/>
              <a:gd name="f16" fmla="val 192"/>
              <a:gd name="f17" fmla="val 5151"/>
              <a:gd name="f18" fmla="val 145"/>
              <a:gd name="f19" fmla="val 6260"/>
              <a:gd name="f20" fmla="val 160"/>
              <a:gd name="f21" fmla="val 104"/>
              <a:gd name="f22" fmla="val 6270"/>
              <a:gd name="f23" fmla="val 11"/>
              <a:gd name="f24" fmla="val 3178"/>
              <a:gd name="f25" fmla="val 8"/>
              <a:gd name="f26" fmla="val 4"/>
              <a:gd name="f27" fmla="val 17"/>
              <a:gd name="f28" fmla="val 355"/>
              <a:gd name="f29" fmla="val 619"/>
              <a:gd name="f30" fmla="+- 0 0 -90"/>
              <a:gd name="f31" fmla="*/ f3 1 6272"/>
              <a:gd name="f32" fmla="*/ f4 1 775"/>
              <a:gd name="f33" fmla="val f5"/>
              <a:gd name="f34" fmla="val f6"/>
              <a:gd name="f35" fmla="val f7"/>
              <a:gd name="f36" fmla="*/ f30 f0 1"/>
              <a:gd name="f37" fmla="+- f35 0 f33"/>
              <a:gd name="f38" fmla="+- f34 0 f33"/>
              <a:gd name="f39" fmla="*/ f36 1 f2"/>
              <a:gd name="f40" fmla="*/ f38 1 6272"/>
              <a:gd name="f41" fmla="*/ f37 1 775"/>
              <a:gd name="f42" fmla="*/ 2147483647 f38 1"/>
              <a:gd name="f43" fmla="*/ 2147483647 f37 1"/>
              <a:gd name="f44" fmla="+- f39 0 f1"/>
              <a:gd name="f45" fmla="*/ f42 1 6272"/>
              <a:gd name="f46" fmla="*/ f43 1 775"/>
              <a:gd name="f47" fmla="*/ 0 1 f40"/>
              <a:gd name="f48" fmla="*/ f34 1 f40"/>
              <a:gd name="f49" fmla="*/ 0 1 f41"/>
              <a:gd name="f50" fmla="*/ f35 1 f41"/>
              <a:gd name="f51" fmla="*/ f45 1 f40"/>
              <a:gd name="f52" fmla="*/ f46 1 f41"/>
              <a:gd name="f53" fmla="*/ f47 f31 1"/>
              <a:gd name="f54" fmla="*/ f48 f31 1"/>
              <a:gd name="f55" fmla="*/ f50 f32 1"/>
              <a:gd name="f56" fmla="*/ f49 f32 1"/>
              <a:gd name="f57" fmla="*/ f51 f31 1"/>
              <a:gd name="f58" fmla="*/ f5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57" y="f58"/>
              </a:cxn>
              <a:cxn ang="f44">
                <a:pos x="f57" y="f58"/>
              </a:cxn>
              <a:cxn ang="f44">
                <a:pos x="f57" y="f58"/>
              </a:cxn>
              <a:cxn ang="f44">
                <a:pos x="f57" y="f58"/>
              </a:cxn>
              <a:cxn ang="f44">
                <a:pos x="f57" y="f58"/>
              </a:cxn>
              <a:cxn ang="f44">
                <a:pos x="f57" y="f58"/>
              </a:cxn>
            </a:cxnLst>
            <a:rect l="f53" t="f56" r="f54" b="f55"/>
            <a:pathLst>
              <a:path w="6272" h="775">
                <a:moveTo>
                  <a:pt x="f8" y="f7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19" y="f21"/>
                  <a:pt x="f6" y="f5"/>
                  <a:pt x="f22" y="f23"/>
                </a:cubicBezTo>
                <a:cubicBezTo>
                  <a:pt x="f22" y="f23"/>
                  <a:pt x="f24" y="f23"/>
                  <a:pt x="f25" y="f26"/>
                </a:cubicBezTo>
                <a:cubicBezTo>
                  <a:pt x="f27" y="f28"/>
                  <a:pt x="f5" y="f29"/>
                  <a:pt x="f8" y="f7"/>
                </a:cubicBezTo>
                <a:close/>
              </a:path>
            </a:pathLst>
          </a:custGeom>
          <a:solidFill>
            <a:srgbClr val="A6C4D2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Rectangle 6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" name="Rectangl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Rectangle 8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2C6284"/>
                </a:solidFill>
                <a:uFillTx/>
                <a:latin typeface="Arial" pitchFamily="34"/>
              </a:defRPr>
            </a:lvl1pPr>
          </a:lstStyle>
          <a:p>
            <a:pPr lvl="0"/>
            <a:fld id="{6A3E40F5-89B0-45DD-A632-7EE6A18ECD3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1" i="0" u="none" strike="noStrike" kern="0" cap="none" spc="0" baseline="0">
          <a:solidFill>
            <a:srgbClr val="255471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ru-RU" sz="32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ru-RU" sz="2800" b="0" i="0" u="none" strike="noStrike" kern="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ru-RU" sz="2400" b="0" i="0" u="none" strike="noStrike" kern="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media/image13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9" y="5157792"/>
            <a:ext cx="8569327" cy="10461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454526"/>
                </a:solidFill>
                <a:uFillTx/>
                <a:latin typeface="Arial"/>
              </a:rPr>
              <a:t>К ПРОЕКТУ БЮДЖЕТА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454526"/>
                </a:solidFill>
                <a:uFillTx/>
                <a:latin typeface="Arial"/>
              </a:rPr>
              <a:t>Фоминского сельского поселения</a:t>
            </a:r>
            <a:r>
              <a:rPr lang="ru-RU" sz="2000" b="1" i="0" u="none" strike="noStrike" kern="1200" cap="none" spc="0" baseline="0">
                <a:solidFill>
                  <a:srgbClr val="454526"/>
                </a:solidFill>
                <a:uFillTx/>
                <a:latin typeface="Arial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454526"/>
                </a:solidFill>
                <a:uFillTx/>
                <a:latin typeface="Arial"/>
              </a:rPr>
              <a:t>НА 2018 И НА ПЛАНОВЫЙ ПЕРИОД 2019 и 2020 ГОДОВ</a:t>
            </a:r>
          </a:p>
        </p:txBody>
      </p:sp>
      <p:sp>
        <p:nvSpPr>
          <p:cNvPr id="3" name="WordArt 12"/>
          <p:cNvSpPr/>
          <p:nvPr/>
        </p:nvSpPr>
        <p:spPr>
          <a:xfrm>
            <a:off x="539550" y="765169"/>
            <a:ext cx="8425062" cy="3095874"/>
          </a:xfrm>
          <a:prstGeom prst="rect">
            <a:avLst/>
          </a:prstGeom>
        </p:spPr>
        <p:txBody>
          <a:bodyPr vert="horz" wrap="none" lIns="91440" tIns="45720" rIns="91440" bIns="45720" fromWordArt="1" anchor="t" anchorCtr="1" compatLnSpc="1">
            <a:prstTxWarp prst="textPlain">
              <a:avLst/>
            </a:prstTxWarp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ln>
                  <a:noFill/>
                  <a:prstDash val="solid"/>
                </a:ln>
                <a:solidFill>
                  <a:srgbClr val="663300"/>
                </a:solidFill>
                <a:uFillTx/>
                <a:latin typeface="Arial"/>
                <a:cs typeface="Arial"/>
              </a:rPr>
              <a:t>Бюджет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ln>
                  <a:noFill/>
                  <a:prstDash val="solid"/>
                </a:ln>
                <a:solidFill>
                  <a:srgbClr val="663300"/>
                </a:solidFill>
                <a:uFillTx/>
                <a:latin typeface="Arial"/>
                <a:cs typeface="Arial"/>
              </a:rPr>
              <a:t>для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250829" y="1196977"/>
            <a:ext cx="3816348" cy="792163"/>
          </a:xfrm>
        </p:spPr>
        <p:txBody>
          <a:bodyPr/>
          <a:lstStyle/>
          <a:p>
            <a:pPr lvl="0" hangingPunct="1"/>
            <a:r>
              <a:rPr lang="ru-RU" sz="2400"/>
              <a:t>	</a:t>
            </a:r>
            <a:br>
              <a:rPr lang="ru-RU" sz="2400"/>
            </a:br>
            <a:endParaRPr lang="ru-RU" sz="2400" b="1"/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971550" y="3644898"/>
            <a:ext cx="7777164" cy="2320920"/>
          </a:xfrm>
        </p:spPr>
        <p:txBody>
          <a:bodyPr/>
          <a:lstStyle/>
          <a:p>
            <a:pPr lvl="0" hangingPunct="1">
              <a:spcBef>
                <a:spcPts val="0"/>
              </a:spcBef>
            </a:pPr>
            <a:r>
              <a:rPr lang="ru-RU" sz="2000" b="1" i="1"/>
              <a:t>Представленный Бюджет для граждан разработан в целях ознакомления граждан с основными положениями проекта решения о бюджете Фоминского сельского поселения на 2018 год и на плановый период 2019 и 2020 годов в доступной форме для широкого круга</a:t>
            </a:r>
          </a:p>
          <a:p>
            <a:pPr lvl="0" hangingPunct="1">
              <a:spcBef>
                <a:spcPts val="0"/>
              </a:spcBef>
            </a:pPr>
            <a:r>
              <a:rPr lang="ru-RU" sz="2000" b="1" i="1"/>
              <a:t>заинтересованных пользователей</a:t>
            </a:r>
            <a:endParaRPr lang="ru-RU" sz="2000" i="1"/>
          </a:p>
          <a:p>
            <a:pPr lvl="0" hangingPunct="1">
              <a:spcBef>
                <a:spcPts val="0"/>
              </a:spcBef>
            </a:pPr>
            <a:r>
              <a:rPr lang="ru-RU" sz="2000" b="1">
                <a:solidFill>
                  <a:srgbClr val="FFFFE1"/>
                </a:solidFill>
              </a:rPr>
              <a:t>К ПРОЕКТУ БЮДЖЕТА АБАЛАКСКОГО СЕЛ</a:t>
            </a:r>
          </a:p>
        </p:txBody>
      </p:sp>
      <p:sp>
        <p:nvSpPr>
          <p:cNvPr id="4" name="Rectangle 3"/>
          <p:cNvSpPr txBox="1"/>
          <p:nvPr/>
        </p:nvSpPr>
        <p:spPr>
          <a:xfrm>
            <a:off x="1509710" y="6215067"/>
            <a:ext cx="6858000" cy="5095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1" i="0" u="none" strike="noStrike" kern="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8" descr="j030125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35820" y="2116141"/>
            <a:ext cx="1619246" cy="1312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&amp;Gcy;&amp;Tcy;&amp;Rcy;&amp;Kcy; &amp;Scy;&amp;acy;&amp;rcy;&amp;acy;&amp;tcy;&amp;ocy;&amp;vcy; - &amp;Bcy;&amp;yucy;&amp;dcy;&amp;zhcy;&amp;iecy;&amp;tcy; &amp;ncy;&amp;acy; 2015-2016 &amp;gcy;&amp;ocy;&amp;dcy;&amp;ycy; &amp;ocy;&amp;bcy;&amp;scy;&amp;ucy;&amp;dcy;&amp;icy;&amp;lcy;&amp;icy; &amp;vcy; &amp;pcy;&amp;rcy;&amp;acy;&amp;vcy;&amp;icy;&amp;tcy;&amp;iecy;&amp;lcy;&amp;softcy;&amp;scy;&amp;tcy;&amp;vcy;&amp;iecy;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835145" y="620713"/>
            <a:ext cx="4381503" cy="2663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55651" y="260347"/>
            <a:ext cx="8059741" cy="1008061"/>
          </a:xfrm>
        </p:spPr>
        <p:txBody>
          <a:bodyPr anchorCtr="1"/>
          <a:lstStyle/>
          <a:p>
            <a:pPr lvl="0" algn="ctr"/>
            <a:r>
              <a:rPr lang="ru-RU" sz="3200"/>
              <a:t>Этапы составления и утверждения </a:t>
            </a:r>
            <a:br>
              <a:rPr lang="ru-RU" sz="3200"/>
            </a:br>
            <a:r>
              <a:rPr lang="ru-RU" sz="3200"/>
              <a:t>бюджета сельского поселения</a:t>
            </a:r>
            <a:r>
              <a:rPr lang="ru-RU"/>
              <a:t/>
            </a:r>
            <a:br>
              <a:rPr lang="ru-RU"/>
            </a:br>
            <a:endParaRPr lang="ru-RU" sz="2000"/>
          </a:p>
        </p:txBody>
      </p:sp>
      <p:grpSp>
        <p:nvGrpSpPr>
          <p:cNvPr id="3" name="Схема 3"/>
          <p:cNvGrpSpPr/>
          <p:nvPr/>
        </p:nvGrpSpPr>
        <p:grpSpPr>
          <a:xfrm>
            <a:off x="804790" y="1542739"/>
            <a:ext cx="8280916" cy="4931258"/>
            <a:chOff x="804790" y="1542739"/>
            <a:chExt cx="8280916" cy="4931258"/>
          </a:xfrm>
        </p:grpSpPr>
        <p:sp>
          <p:nvSpPr>
            <p:cNvPr id="4" name="Полилиния 3"/>
            <p:cNvSpPr/>
            <p:nvPr/>
          </p:nvSpPr>
          <p:spPr>
            <a:xfrm>
              <a:off x="804790" y="1702411"/>
              <a:ext cx="8280916" cy="8706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80920"/>
                <a:gd name="f7" fmla="val 870675"/>
                <a:gd name="f8" fmla="+- 0 0 -90"/>
                <a:gd name="f9" fmla="*/ f3 1 8280920"/>
                <a:gd name="f10" fmla="*/ f4 1 870675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280920"/>
                <a:gd name="f19" fmla="*/ f15 1 870675"/>
                <a:gd name="f20" fmla="*/ 0 f16 1"/>
                <a:gd name="f21" fmla="*/ 0 f15 1"/>
                <a:gd name="f22" fmla="*/ 8280920 f16 1"/>
                <a:gd name="f23" fmla="*/ 870675 f15 1"/>
                <a:gd name="f24" fmla="+- f17 0 f1"/>
                <a:gd name="f25" fmla="*/ f20 1 8280920"/>
                <a:gd name="f26" fmla="*/ f21 1 870675"/>
                <a:gd name="f27" fmla="*/ f22 1 8280920"/>
                <a:gd name="f28" fmla="*/ f23 1 870675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280920" h="870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E1">
                <a:alpha val="90000"/>
              </a:srgbClr>
            </a:solidFill>
            <a:ln w="9528">
              <a:solidFill>
                <a:srgbClr val="DEDEC5"/>
              </a:solidFill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642695" tIns="728977" rIns="642695" bIns="128016" anchor="t" anchorCtr="0" compatLnSpc="1"/>
            <a:lstStyle/>
            <a:p>
              <a:pPr marL="171450" marR="0" lvl="1" indent="-17145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804790" y="1542739"/>
              <a:ext cx="2289328" cy="10128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89326"/>
                <a:gd name="f7" fmla="val 1012897"/>
                <a:gd name="f8" fmla="val 168820"/>
                <a:gd name="f9" fmla="val 124046"/>
                <a:gd name="f10" fmla="val 17786"/>
                <a:gd name="f11" fmla="val 81106"/>
                <a:gd name="f12" fmla="val 49446"/>
                <a:gd name="f13" fmla="val 2120506"/>
                <a:gd name="f14" fmla="val 2165280"/>
                <a:gd name="f15" fmla="val 2208220"/>
                <a:gd name="f16" fmla="val 2239880"/>
                <a:gd name="f17" fmla="val 2271540"/>
                <a:gd name="f18" fmla="val 844077"/>
                <a:gd name="f19" fmla="val 888851"/>
                <a:gd name="f20" fmla="val 931791"/>
                <a:gd name="f21" fmla="val 963451"/>
                <a:gd name="f22" fmla="val 995111"/>
                <a:gd name="f23" fmla="+- 0 0 -90"/>
                <a:gd name="f24" fmla="*/ f3 1 2289326"/>
                <a:gd name="f25" fmla="*/ f4 1 101289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2289326"/>
                <a:gd name="f34" fmla="*/ f30 1 1012897"/>
                <a:gd name="f35" fmla="*/ 0 f31 1"/>
                <a:gd name="f36" fmla="*/ 168820 f30 1"/>
                <a:gd name="f37" fmla="*/ 49446 f31 1"/>
                <a:gd name="f38" fmla="*/ 49446 f30 1"/>
                <a:gd name="f39" fmla="*/ 168820 f31 1"/>
                <a:gd name="f40" fmla="*/ 0 f30 1"/>
                <a:gd name="f41" fmla="*/ 2120506 f31 1"/>
                <a:gd name="f42" fmla="*/ 2239880 f31 1"/>
                <a:gd name="f43" fmla="*/ 2289326 f31 1"/>
                <a:gd name="f44" fmla="*/ 844077 f30 1"/>
                <a:gd name="f45" fmla="*/ 963451 f30 1"/>
                <a:gd name="f46" fmla="*/ 1012897 f30 1"/>
                <a:gd name="f47" fmla="+- f32 0 f1"/>
                <a:gd name="f48" fmla="*/ f35 1 2289326"/>
                <a:gd name="f49" fmla="*/ f36 1 1012897"/>
                <a:gd name="f50" fmla="*/ f37 1 2289326"/>
                <a:gd name="f51" fmla="*/ f38 1 1012897"/>
                <a:gd name="f52" fmla="*/ f39 1 2289326"/>
                <a:gd name="f53" fmla="*/ f40 1 1012897"/>
                <a:gd name="f54" fmla="*/ f41 1 2289326"/>
                <a:gd name="f55" fmla="*/ f42 1 2289326"/>
                <a:gd name="f56" fmla="*/ f43 1 2289326"/>
                <a:gd name="f57" fmla="*/ f44 1 1012897"/>
                <a:gd name="f58" fmla="*/ f45 1 1012897"/>
                <a:gd name="f59" fmla="*/ f46 1 1012897"/>
                <a:gd name="f60" fmla="*/ f26 1 f33"/>
                <a:gd name="f61" fmla="*/ f27 1 f33"/>
                <a:gd name="f62" fmla="*/ f26 1 f34"/>
                <a:gd name="f63" fmla="*/ f28 1 f34"/>
                <a:gd name="f64" fmla="*/ f48 1 f33"/>
                <a:gd name="f65" fmla="*/ f49 1 f34"/>
                <a:gd name="f66" fmla="*/ f50 1 f33"/>
                <a:gd name="f67" fmla="*/ f51 1 f34"/>
                <a:gd name="f68" fmla="*/ f52 1 f33"/>
                <a:gd name="f69" fmla="*/ f53 1 f34"/>
                <a:gd name="f70" fmla="*/ f54 1 f33"/>
                <a:gd name="f71" fmla="*/ f55 1 f33"/>
                <a:gd name="f72" fmla="*/ f56 1 f33"/>
                <a:gd name="f73" fmla="*/ f57 1 f34"/>
                <a:gd name="f74" fmla="*/ f58 1 f34"/>
                <a:gd name="f75" fmla="*/ f59 1 f34"/>
                <a:gd name="f76" fmla="*/ f60 f24 1"/>
                <a:gd name="f77" fmla="*/ f61 f24 1"/>
                <a:gd name="f78" fmla="*/ f63 f25 1"/>
                <a:gd name="f79" fmla="*/ f62 f25 1"/>
                <a:gd name="f80" fmla="*/ f64 f24 1"/>
                <a:gd name="f81" fmla="*/ f65 f25 1"/>
                <a:gd name="f82" fmla="*/ f66 f24 1"/>
                <a:gd name="f83" fmla="*/ f67 f25 1"/>
                <a:gd name="f84" fmla="*/ f68 f24 1"/>
                <a:gd name="f85" fmla="*/ f69 f25 1"/>
                <a:gd name="f86" fmla="*/ f70 f24 1"/>
                <a:gd name="f87" fmla="*/ f71 f24 1"/>
                <a:gd name="f88" fmla="*/ f72 f24 1"/>
                <a:gd name="f89" fmla="*/ f73 f25 1"/>
                <a:gd name="f90" fmla="*/ f74 f25 1"/>
                <a:gd name="f91" fmla="*/ f7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80" y="f81"/>
                </a:cxn>
                <a:cxn ang="f47">
                  <a:pos x="f82" y="f83"/>
                </a:cxn>
                <a:cxn ang="f47">
                  <a:pos x="f84" y="f85"/>
                </a:cxn>
                <a:cxn ang="f47">
                  <a:pos x="f86" y="f85"/>
                </a:cxn>
                <a:cxn ang="f47">
                  <a:pos x="f87" y="f83"/>
                </a:cxn>
                <a:cxn ang="f47">
                  <a:pos x="f88" y="f81"/>
                </a:cxn>
                <a:cxn ang="f47">
                  <a:pos x="f88" y="f89"/>
                </a:cxn>
                <a:cxn ang="f47">
                  <a:pos x="f87" y="f90"/>
                </a:cxn>
                <a:cxn ang="f47">
                  <a:pos x="f86" y="f91"/>
                </a:cxn>
                <a:cxn ang="f47">
                  <a:pos x="f84" y="f91"/>
                </a:cxn>
                <a:cxn ang="f47">
                  <a:pos x="f82" y="f90"/>
                </a:cxn>
                <a:cxn ang="f47">
                  <a:pos x="f80" y="f89"/>
                </a:cxn>
                <a:cxn ang="f47">
                  <a:pos x="f80" y="f81"/>
                </a:cxn>
              </a:cxnLst>
              <a:rect l="f76" t="f79" r="f77" b="f78"/>
              <a:pathLst>
                <a:path w="2289326" h="1012897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AAAA92"/>
                </a:gs>
                <a:gs pos="100000">
                  <a:srgbClr val="DEDEC0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268540" tIns="49441" rIns="268540" bIns="49441" anchor="ctr" anchorCtr="0" compatLnSpc="1"/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EE"/>
                  </a:solidFill>
                  <a:effectLst>
                    <a:outerShdw dist="38096" dir="2700000">
                      <a:srgbClr val="000000"/>
                    </a:outerShdw>
                  </a:effectLst>
                  <a:uFillTx/>
                  <a:latin typeface="Arial"/>
                </a:rPr>
                <a:t>Составление проекта бюджета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04790" y="3286545"/>
              <a:ext cx="8280916" cy="1243858"/>
            </a:xfrm>
            <a:prstGeom prst="rect">
              <a:avLst/>
            </a:prstGeom>
            <a:solidFill>
              <a:srgbClr val="FFFFE1">
                <a:alpha val="90000"/>
              </a:srgbClr>
            </a:solidFill>
            <a:ln w="9528">
              <a:solidFill>
                <a:srgbClr val="DDA165"/>
              </a:solidFill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04790" y="3361883"/>
              <a:ext cx="2289328" cy="10128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89326"/>
                <a:gd name="f7" fmla="val 1012897"/>
                <a:gd name="f8" fmla="val 168820"/>
                <a:gd name="f9" fmla="val 124046"/>
                <a:gd name="f10" fmla="val 17786"/>
                <a:gd name="f11" fmla="val 81106"/>
                <a:gd name="f12" fmla="val 49446"/>
                <a:gd name="f13" fmla="val 2120506"/>
                <a:gd name="f14" fmla="val 2165280"/>
                <a:gd name="f15" fmla="val 2208220"/>
                <a:gd name="f16" fmla="val 2239880"/>
                <a:gd name="f17" fmla="val 2271540"/>
                <a:gd name="f18" fmla="val 844077"/>
                <a:gd name="f19" fmla="val 888851"/>
                <a:gd name="f20" fmla="val 931791"/>
                <a:gd name="f21" fmla="val 963451"/>
                <a:gd name="f22" fmla="val 995111"/>
                <a:gd name="f23" fmla="+- 0 0 -90"/>
                <a:gd name="f24" fmla="*/ f3 1 2289326"/>
                <a:gd name="f25" fmla="*/ f4 1 101289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2289326"/>
                <a:gd name="f34" fmla="*/ f30 1 1012897"/>
                <a:gd name="f35" fmla="*/ 0 f31 1"/>
                <a:gd name="f36" fmla="*/ 168820 f30 1"/>
                <a:gd name="f37" fmla="*/ 49446 f31 1"/>
                <a:gd name="f38" fmla="*/ 49446 f30 1"/>
                <a:gd name="f39" fmla="*/ 168820 f31 1"/>
                <a:gd name="f40" fmla="*/ 0 f30 1"/>
                <a:gd name="f41" fmla="*/ 2120506 f31 1"/>
                <a:gd name="f42" fmla="*/ 2239880 f31 1"/>
                <a:gd name="f43" fmla="*/ 2289326 f31 1"/>
                <a:gd name="f44" fmla="*/ 844077 f30 1"/>
                <a:gd name="f45" fmla="*/ 963451 f30 1"/>
                <a:gd name="f46" fmla="*/ 1012897 f30 1"/>
                <a:gd name="f47" fmla="+- f32 0 f1"/>
                <a:gd name="f48" fmla="*/ f35 1 2289326"/>
                <a:gd name="f49" fmla="*/ f36 1 1012897"/>
                <a:gd name="f50" fmla="*/ f37 1 2289326"/>
                <a:gd name="f51" fmla="*/ f38 1 1012897"/>
                <a:gd name="f52" fmla="*/ f39 1 2289326"/>
                <a:gd name="f53" fmla="*/ f40 1 1012897"/>
                <a:gd name="f54" fmla="*/ f41 1 2289326"/>
                <a:gd name="f55" fmla="*/ f42 1 2289326"/>
                <a:gd name="f56" fmla="*/ f43 1 2289326"/>
                <a:gd name="f57" fmla="*/ f44 1 1012897"/>
                <a:gd name="f58" fmla="*/ f45 1 1012897"/>
                <a:gd name="f59" fmla="*/ f46 1 1012897"/>
                <a:gd name="f60" fmla="*/ f26 1 f33"/>
                <a:gd name="f61" fmla="*/ f27 1 f33"/>
                <a:gd name="f62" fmla="*/ f26 1 f34"/>
                <a:gd name="f63" fmla="*/ f28 1 f34"/>
                <a:gd name="f64" fmla="*/ f48 1 f33"/>
                <a:gd name="f65" fmla="*/ f49 1 f34"/>
                <a:gd name="f66" fmla="*/ f50 1 f33"/>
                <a:gd name="f67" fmla="*/ f51 1 f34"/>
                <a:gd name="f68" fmla="*/ f52 1 f33"/>
                <a:gd name="f69" fmla="*/ f53 1 f34"/>
                <a:gd name="f70" fmla="*/ f54 1 f33"/>
                <a:gd name="f71" fmla="*/ f55 1 f33"/>
                <a:gd name="f72" fmla="*/ f56 1 f33"/>
                <a:gd name="f73" fmla="*/ f57 1 f34"/>
                <a:gd name="f74" fmla="*/ f58 1 f34"/>
                <a:gd name="f75" fmla="*/ f59 1 f34"/>
                <a:gd name="f76" fmla="*/ f60 f24 1"/>
                <a:gd name="f77" fmla="*/ f61 f24 1"/>
                <a:gd name="f78" fmla="*/ f63 f25 1"/>
                <a:gd name="f79" fmla="*/ f62 f25 1"/>
                <a:gd name="f80" fmla="*/ f64 f24 1"/>
                <a:gd name="f81" fmla="*/ f65 f25 1"/>
                <a:gd name="f82" fmla="*/ f66 f24 1"/>
                <a:gd name="f83" fmla="*/ f67 f25 1"/>
                <a:gd name="f84" fmla="*/ f68 f24 1"/>
                <a:gd name="f85" fmla="*/ f69 f25 1"/>
                <a:gd name="f86" fmla="*/ f70 f24 1"/>
                <a:gd name="f87" fmla="*/ f71 f24 1"/>
                <a:gd name="f88" fmla="*/ f72 f24 1"/>
                <a:gd name="f89" fmla="*/ f73 f25 1"/>
                <a:gd name="f90" fmla="*/ f74 f25 1"/>
                <a:gd name="f91" fmla="*/ f7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80" y="f81"/>
                </a:cxn>
                <a:cxn ang="f47">
                  <a:pos x="f82" y="f83"/>
                </a:cxn>
                <a:cxn ang="f47">
                  <a:pos x="f84" y="f85"/>
                </a:cxn>
                <a:cxn ang="f47">
                  <a:pos x="f86" y="f85"/>
                </a:cxn>
                <a:cxn ang="f47">
                  <a:pos x="f87" y="f83"/>
                </a:cxn>
                <a:cxn ang="f47">
                  <a:pos x="f88" y="f81"/>
                </a:cxn>
                <a:cxn ang="f47">
                  <a:pos x="f88" y="f89"/>
                </a:cxn>
                <a:cxn ang="f47">
                  <a:pos x="f87" y="f90"/>
                </a:cxn>
                <a:cxn ang="f47">
                  <a:pos x="f86" y="f91"/>
                </a:cxn>
                <a:cxn ang="f47">
                  <a:pos x="f84" y="f91"/>
                </a:cxn>
                <a:cxn ang="f47">
                  <a:pos x="f82" y="f90"/>
                </a:cxn>
                <a:cxn ang="f47">
                  <a:pos x="f80" y="f89"/>
                </a:cxn>
                <a:cxn ang="f47">
                  <a:pos x="f80" y="f81"/>
                </a:cxn>
              </a:cxnLst>
              <a:rect l="f76" t="f79" r="f77" b="f78"/>
              <a:pathLst>
                <a:path w="2289326" h="1012897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B27940"/>
                </a:gs>
                <a:gs pos="100000">
                  <a:srgbClr val="E99F56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268540" tIns="49441" rIns="268540" bIns="49441" anchor="ctr" anchorCtr="0" compatLnSpc="1"/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E1"/>
                  </a:solidFill>
                  <a:uFillTx/>
                  <a:latin typeface="Arial"/>
                </a:rPr>
                <a:t>Рассмотрение проекта бюджета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04790" y="5248345"/>
              <a:ext cx="8280916" cy="1225652"/>
            </a:xfrm>
            <a:prstGeom prst="rect">
              <a:avLst/>
            </a:prstGeom>
            <a:solidFill>
              <a:srgbClr val="FFFFE1">
                <a:alpha val="90000"/>
              </a:srgbClr>
            </a:solidFill>
            <a:ln w="9528">
              <a:solidFill>
                <a:srgbClr val="E70000"/>
              </a:solidFill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41302" y="5312535"/>
              <a:ext cx="2289328" cy="10128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89326"/>
                <a:gd name="f7" fmla="val 1012897"/>
                <a:gd name="f8" fmla="val 168820"/>
                <a:gd name="f9" fmla="val 124046"/>
                <a:gd name="f10" fmla="val 17786"/>
                <a:gd name="f11" fmla="val 81106"/>
                <a:gd name="f12" fmla="val 49446"/>
                <a:gd name="f13" fmla="val 2120506"/>
                <a:gd name="f14" fmla="val 2165280"/>
                <a:gd name="f15" fmla="val 2208220"/>
                <a:gd name="f16" fmla="val 2239880"/>
                <a:gd name="f17" fmla="val 2271540"/>
                <a:gd name="f18" fmla="val 844077"/>
                <a:gd name="f19" fmla="val 888851"/>
                <a:gd name="f20" fmla="val 931791"/>
                <a:gd name="f21" fmla="val 963451"/>
                <a:gd name="f22" fmla="val 995111"/>
                <a:gd name="f23" fmla="+- 0 0 -90"/>
                <a:gd name="f24" fmla="*/ f3 1 2289326"/>
                <a:gd name="f25" fmla="*/ f4 1 1012897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2289326"/>
                <a:gd name="f34" fmla="*/ f30 1 1012897"/>
                <a:gd name="f35" fmla="*/ 0 f31 1"/>
                <a:gd name="f36" fmla="*/ 168820 f30 1"/>
                <a:gd name="f37" fmla="*/ 49446 f31 1"/>
                <a:gd name="f38" fmla="*/ 49446 f30 1"/>
                <a:gd name="f39" fmla="*/ 168820 f31 1"/>
                <a:gd name="f40" fmla="*/ 0 f30 1"/>
                <a:gd name="f41" fmla="*/ 2120506 f31 1"/>
                <a:gd name="f42" fmla="*/ 2239880 f31 1"/>
                <a:gd name="f43" fmla="*/ 2289326 f31 1"/>
                <a:gd name="f44" fmla="*/ 844077 f30 1"/>
                <a:gd name="f45" fmla="*/ 963451 f30 1"/>
                <a:gd name="f46" fmla="*/ 1012897 f30 1"/>
                <a:gd name="f47" fmla="+- f32 0 f1"/>
                <a:gd name="f48" fmla="*/ f35 1 2289326"/>
                <a:gd name="f49" fmla="*/ f36 1 1012897"/>
                <a:gd name="f50" fmla="*/ f37 1 2289326"/>
                <a:gd name="f51" fmla="*/ f38 1 1012897"/>
                <a:gd name="f52" fmla="*/ f39 1 2289326"/>
                <a:gd name="f53" fmla="*/ f40 1 1012897"/>
                <a:gd name="f54" fmla="*/ f41 1 2289326"/>
                <a:gd name="f55" fmla="*/ f42 1 2289326"/>
                <a:gd name="f56" fmla="*/ f43 1 2289326"/>
                <a:gd name="f57" fmla="*/ f44 1 1012897"/>
                <a:gd name="f58" fmla="*/ f45 1 1012897"/>
                <a:gd name="f59" fmla="*/ f46 1 1012897"/>
                <a:gd name="f60" fmla="*/ f26 1 f33"/>
                <a:gd name="f61" fmla="*/ f27 1 f33"/>
                <a:gd name="f62" fmla="*/ f26 1 f34"/>
                <a:gd name="f63" fmla="*/ f28 1 f34"/>
                <a:gd name="f64" fmla="*/ f48 1 f33"/>
                <a:gd name="f65" fmla="*/ f49 1 f34"/>
                <a:gd name="f66" fmla="*/ f50 1 f33"/>
                <a:gd name="f67" fmla="*/ f51 1 f34"/>
                <a:gd name="f68" fmla="*/ f52 1 f33"/>
                <a:gd name="f69" fmla="*/ f53 1 f34"/>
                <a:gd name="f70" fmla="*/ f54 1 f33"/>
                <a:gd name="f71" fmla="*/ f55 1 f33"/>
                <a:gd name="f72" fmla="*/ f56 1 f33"/>
                <a:gd name="f73" fmla="*/ f57 1 f34"/>
                <a:gd name="f74" fmla="*/ f58 1 f34"/>
                <a:gd name="f75" fmla="*/ f59 1 f34"/>
                <a:gd name="f76" fmla="*/ f60 f24 1"/>
                <a:gd name="f77" fmla="*/ f61 f24 1"/>
                <a:gd name="f78" fmla="*/ f63 f25 1"/>
                <a:gd name="f79" fmla="*/ f62 f25 1"/>
                <a:gd name="f80" fmla="*/ f64 f24 1"/>
                <a:gd name="f81" fmla="*/ f65 f25 1"/>
                <a:gd name="f82" fmla="*/ f66 f24 1"/>
                <a:gd name="f83" fmla="*/ f67 f25 1"/>
                <a:gd name="f84" fmla="*/ f68 f24 1"/>
                <a:gd name="f85" fmla="*/ f69 f25 1"/>
                <a:gd name="f86" fmla="*/ f70 f24 1"/>
                <a:gd name="f87" fmla="*/ f71 f24 1"/>
                <a:gd name="f88" fmla="*/ f72 f24 1"/>
                <a:gd name="f89" fmla="*/ f73 f25 1"/>
                <a:gd name="f90" fmla="*/ f74 f25 1"/>
                <a:gd name="f91" fmla="*/ f7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80" y="f81"/>
                </a:cxn>
                <a:cxn ang="f47">
                  <a:pos x="f82" y="f83"/>
                </a:cxn>
                <a:cxn ang="f47">
                  <a:pos x="f84" y="f85"/>
                </a:cxn>
                <a:cxn ang="f47">
                  <a:pos x="f86" y="f85"/>
                </a:cxn>
                <a:cxn ang="f47">
                  <a:pos x="f87" y="f83"/>
                </a:cxn>
                <a:cxn ang="f47">
                  <a:pos x="f88" y="f81"/>
                </a:cxn>
                <a:cxn ang="f47">
                  <a:pos x="f88" y="f89"/>
                </a:cxn>
                <a:cxn ang="f47">
                  <a:pos x="f87" y="f90"/>
                </a:cxn>
                <a:cxn ang="f47">
                  <a:pos x="f86" y="f91"/>
                </a:cxn>
                <a:cxn ang="f47">
                  <a:pos x="f84" y="f91"/>
                </a:cxn>
                <a:cxn ang="f47">
                  <a:pos x="f82" y="f90"/>
                </a:cxn>
                <a:cxn ang="f47">
                  <a:pos x="f80" y="f89"/>
                </a:cxn>
                <a:cxn ang="f47">
                  <a:pos x="f80" y="f81"/>
                </a:cxn>
              </a:cxnLst>
              <a:rect l="f76" t="f79" r="f77" b="f78"/>
              <a:pathLst>
                <a:path w="2289326" h="1012897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C50000"/>
                </a:gs>
                <a:gs pos="100000">
                  <a:srgbClr val="FF0000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268540" tIns="49441" rIns="268540" bIns="49441" anchor="ctr" anchorCtr="0" compatLnSpc="1"/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E1"/>
                  </a:solidFill>
                  <a:uFillTx/>
                  <a:latin typeface="Arial"/>
                </a:rPr>
                <a:t>Утверждение проекта бюджета</a:t>
              </a:r>
            </a:p>
          </p:txBody>
        </p:sp>
      </p:grpSp>
      <p:sp>
        <p:nvSpPr>
          <p:cNvPr id="10" name="TextBox 5"/>
          <p:cNvSpPr txBox="1"/>
          <p:nvPr/>
        </p:nvSpPr>
        <p:spPr>
          <a:xfrm>
            <a:off x="3203572" y="1557342"/>
            <a:ext cx="5832472" cy="1108079"/>
          </a:xfrm>
          <a:prstGeom prst="rect">
            <a:avLst/>
          </a:prstGeom>
          <a:solidFill>
            <a:srgbClr val="F5F5EB"/>
          </a:solidFill>
          <a:ln w="38103">
            <a:solidFill>
              <a:srgbClr val="AEAE5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Работа по составлению проекта бюджета сельского поселения начинается за несколько месяцев до начала очередного финансового года. Администрация Фоминского сельского поселения утверждает перечень мероприятий по разработке проекта бюджета, определяет ответственных исполнителей и сроки исполнения.</a:t>
            </a:r>
            <a:r>
              <a:rPr lang="ru-RU" sz="1100" b="0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Непосредственное составление проекта бюджета осуществляет сектор экономики и финансов Администрации Фоминского сельского поселения. 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3203572" y="3068634"/>
            <a:ext cx="5813426" cy="1784351"/>
          </a:xfrm>
          <a:prstGeom prst="rect">
            <a:avLst/>
          </a:prstGeom>
          <a:solidFill>
            <a:srgbClr val="FFE8D1"/>
          </a:solidFill>
          <a:ln w="38103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Сформированный проект бюджета сельского поселения Глава Администрации сельского поселения вносит на рассмотрение Собранию депутатов сельского поселения не позднее 15 ноября текущего года.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По проекту бюджета поселения проводятся публичные слушания. Для этого проект бюджета размещается на официальном сайте сельского поселения в сети «Интернет». В слушаниях участвуют граждане, проживающие в сельском поселении  и обладающие активным избирательным правом, а также представители организаций, осуществляющих деятельность на территории сельского поселения.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Собрание депутатов сельского поселения рассматривает проект решения о бюджете в одном чтении.</a:t>
            </a:r>
          </a:p>
        </p:txBody>
      </p:sp>
      <p:sp>
        <p:nvSpPr>
          <p:cNvPr id="12" name="TextBox 8"/>
          <p:cNvSpPr txBox="1"/>
          <p:nvPr/>
        </p:nvSpPr>
        <p:spPr>
          <a:xfrm>
            <a:off x="3203572" y="5300667"/>
            <a:ext cx="5832472" cy="1015660"/>
          </a:xfrm>
          <a:prstGeom prst="rect">
            <a:avLst/>
          </a:prstGeom>
          <a:solidFill>
            <a:srgbClr val="FFC7C7"/>
          </a:solidFill>
          <a:ln w="38103">
            <a:solidFill>
              <a:srgbClr val="E7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5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Проект бюджета сельского поселения утверждается Собранием депутатов Фоминского сельского поселения в форме Решения о бюджете сельского поселения.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Принятое Собранием депутатов Решение о бюджете сельского поселения подлежит обнародованию путем опубликования его в средствах массовой информации и размещения на официальном сайте сельского поселения в сети «Интернет».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11184" y="455608"/>
            <a:ext cx="8532815" cy="1143000"/>
          </a:xfrm>
        </p:spPr>
        <p:txBody>
          <a:bodyPr anchorCtr="1"/>
          <a:lstStyle/>
          <a:p>
            <a:pPr lvl="0" algn="ctr"/>
            <a:r>
              <a:rPr lang="ru-RU" sz="2800" b="1">
                <a:solidFill>
                  <a:srgbClr val="800080"/>
                </a:solidFill>
              </a:rPr>
              <a:t>Документы, на основании которых составляется проект бюджета сельского поселения</a:t>
            </a:r>
            <a:r>
              <a:rPr lang="ru-RU" sz="2800"/>
              <a:t> </a:t>
            </a:r>
            <a:br>
              <a:rPr lang="ru-RU" sz="2800"/>
            </a:br>
            <a:endParaRPr lang="ru-RU" sz="2800"/>
          </a:p>
        </p:txBody>
      </p:sp>
      <p:pic>
        <p:nvPicPr>
          <p:cNvPr id="3" name="Picture 19" descr="wide blue arrow with fade"/>
          <p:cNvPicPr>
            <a:picLocks noChangeAspect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>
          <a:xfrm>
            <a:off x="2816223" y="1557342"/>
            <a:ext cx="3429000" cy="3810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0"/>
          <p:cNvSpPr/>
          <p:nvPr/>
        </p:nvSpPr>
        <p:spPr>
          <a:xfrm>
            <a:off x="1606545" y="2060572"/>
            <a:ext cx="6697659" cy="1323978"/>
          </a:xfrm>
          <a:prstGeom prst="rect">
            <a:avLst/>
          </a:prstGeom>
          <a:gradFill>
            <a:gsLst>
              <a:gs pos="0">
                <a:srgbClr val="D3D3AE"/>
              </a:gs>
              <a:gs pos="100000">
                <a:srgbClr val="EAEAEA"/>
              </a:gs>
            </a:gsLst>
            <a:lin ang="5400000"/>
          </a:gradFill>
          <a:ln>
            <a:noFill/>
          </a:ln>
          <a:scene3d>
            <a:camera prst="legacyPerspectiveTopRight"/>
            <a:lightRig rig="legacyFlat3" dir="b"/>
          </a:scene3d>
          <a:sp3d extrusionH="914400" prstMaterial="legacyPlastic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Послание Президента Российской Федерации Федеральному Собранию Российской Федерации, определяющее бюджетную политику (требования к бюджетной политике) в Российской Федерации</a:t>
            </a:r>
          </a:p>
        </p:txBody>
      </p:sp>
      <p:sp>
        <p:nvSpPr>
          <p:cNvPr id="5" name="Rectangle 24"/>
          <p:cNvSpPr/>
          <p:nvPr/>
        </p:nvSpPr>
        <p:spPr>
          <a:xfrm>
            <a:off x="1606545" y="3716341"/>
            <a:ext cx="6697659" cy="646334"/>
          </a:xfrm>
          <a:prstGeom prst="rect">
            <a:avLst/>
          </a:prstGeom>
          <a:gradFill>
            <a:gsLst>
              <a:gs pos="0">
                <a:srgbClr val="D3D3AE"/>
              </a:gs>
              <a:gs pos="100000">
                <a:srgbClr val="EAEAEA"/>
              </a:gs>
            </a:gsLst>
            <a:lin ang="5400000"/>
          </a:gradFill>
          <a:ln>
            <a:noFill/>
          </a:ln>
          <a:scene3d>
            <a:camera prst="legacyPerspectiveTopRight"/>
            <a:lightRig rig="legacyFlat3" dir="b"/>
          </a:scene3d>
          <a:sp3d extrusionH="914400" prstMaterial="legacyPlastic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Прогноз социально-экономического развития Фоминского сельского поселения</a:t>
            </a:r>
          </a:p>
        </p:txBody>
      </p:sp>
      <p:sp>
        <p:nvSpPr>
          <p:cNvPr id="6" name="Rectangle 24"/>
          <p:cNvSpPr/>
          <p:nvPr/>
        </p:nvSpPr>
        <p:spPr>
          <a:xfrm>
            <a:off x="1606545" y="4724403"/>
            <a:ext cx="6697659" cy="708029"/>
          </a:xfrm>
          <a:prstGeom prst="rect">
            <a:avLst/>
          </a:prstGeom>
          <a:gradFill>
            <a:gsLst>
              <a:gs pos="0">
                <a:srgbClr val="D3D3AE"/>
              </a:gs>
              <a:gs pos="100000">
                <a:srgbClr val="EAEAEA"/>
              </a:gs>
            </a:gsLst>
            <a:lin ang="5400000"/>
          </a:gradFill>
          <a:ln>
            <a:noFill/>
          </a:ln>
          <a:scene3d>
            <a:camera prst="legacyPerspectiveTopRight"/>
            <a:lightRig rig="legacyFlat3" dir="b"/>
          </a:scene3d>
          <a:sp3d extrusionH="914400" prstMaterial="legacyPlastic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Основные направления бюджетной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и налоговой политики</a:t>
            </a:r>
          </a:p>
        </p:txBody>
      </p:sp>
      <p:sp>
        <p:nvSpPr>
          <p:cNvPr id="7" name="Rectangle 24"/>
          <p:cNvSpPr/>
          <p:nvPr/>
        </p:nvSpPr>
        <p:spPr>
          <a:xfrm>
            <a:off x="1570033" y="5661022"/>
            <a:ext cx="6697659" cy="984881"/>
          </a:xfrm>
          <a:prstGeom prst="rect">
            <a:avLst/>
          </a:prstGeom>
          <a:gradFill>
            <a:gsLst>
              <a:gs pos="0">
                <a:srgbClr val="D3D3AE"/>
              </a:gs>
              <a:gs pos="100000">
                <a:srgbClr val="EAEAEA"/>
              </a:gs>
            </a:gsLst>
            <a:lin ang="5400000"/>
          </a:gradFill>
          <a:ln>
            <a:noFill/>
          </a:ln>
          <a:scene3d>
            <a:camera prst="legacyPerspectiveTopRight"/>
            <a:lightRig rig="legacyFlat3" dir="b"/>
          </a:scene3d>
          <a:sp3d extrusionH="914400" prstMaterial="legacyPlastic">
            <a:bevelT w="13500" h="13500" prst="angle"/>
            <a:bevelB w="13500" h="13500" prst="angle"/>
            <a:extrusionClr>
              <a:srgbClr val="D3D3AE"/>
            </a:extrusionClr>
          </a:sp3d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Муниципальные программы Фоминского сельского поселения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 descr="Почтовая бумага"/>
          <p:cNvSpPr/>
          <p:nvPr/>
        </p:nvSpPr>
        <p:spPr>
          <a:xfrm>
            <a:off x="539752" y="1557342"/>
            <a:ext cx="8424860" cy="3311527"/>
          </a:xfrm>
          <a:custGeom>
            <a:avLst>
              <a:gd name="f12" fmla="val 18792"/>
            </a:avLst>
            <a:gdLst>
              <a:gd name="f1" fmla="val 10800000"/>
              <a:gd name="f2" fmla="val 5400000"/>
              <a:gd name="f3" fmla="val 16200000"/>
              <a:gd name="f4" fmla="val 180"/>
              <a:gd name="f5" fmla="val w"/>
              <a:gd name="f6" fmla="val h"/>
              <a:gd name="f7" fmla="val ss"/>
              <a:gd name="f8" fmla="val 0"/>
              <a:gd name="f9" fmla="+- 0 0 5400000"/>
              <a:gd name="f10" fmla="+- 0 0 10800000"/>
              <a:gd name="f11" fmla="+- 0 0 16200000"/>
              <a:gd name="f12" fmla="val 18792"/>
              <a:gd name="f13" fmla="+- 0 0 -180"/>
              <a:gd name="f14" fmla="+- 0 0 -360"/>
              <a:gd name="f15" fmla="abs f5"/>
              <a:gd name="f16" fmla="abs f6"/>
              <a:gd name="f17" fmla="abs f7"/>
              <a:gd name="f18" fmla="val f8"/>
              <a:gd name="f19" fmla="val f12"/>
              <a:gd name="f20" fmla="*/ f13 f1 1"/>
              <a:gd name="f21" fmla="*/ f14 f1 1"/>
              <a:gd name="f22" fmla="?: f15 f5 1"/>
              <a:gd name="f23" fmla="?: f16 f6 1"/>
              <a:gd name="f24" fmla="?: f17 f7 1"/>
              <a:gd name="f25" fmla="*/ f20 1 f4"/>
              <a:gd name="f26" fmla="*/ f21 1 f4"/>
              <a:gd name="f27" fmla="*/ f22 1 21600"/>
              <a:gd name="f28" fmla="*/ f23 1 21600"/>
              <a:gd name="f29" fmla="*/ 21600 f22 1"/>
              <a:gd name="f30" fmla="*/ 21600 f23 1"/>
              <a:gd name="f31" fmla="+- f25 0 f2"/>
              <a:gd name="f32" fmla="+- f26 0 f2"/>
              <a:gd name="f33" fmla="min f28 f27"/>
              <a:gd name="f34" fmla="*/ f29 1 f24"/>
              <a:gd name="f35" fmla="*/ f30 1 f24"/>
              <a:gd name="f36" fmla="val f34"/>
              <a:gd name="f37" fmla="val f35"/>
              <a:gd name="f38" fmla="*/ f18 f33 1"/>
              <a:gd name="f39" fmla="+- f37 0 f18"/>
              <a:gd name="f40" fmla="+- f36 0 f18"/>
              <a:gd name="f41" fmla="*/ f36 f33 1"/>
              <a:gd name="f42" fmla="*/ f40 1 2"/>
              <a:gd name="f43" fmla="min f40 f39"/>
              <a:gd name="f44" fmla="+- f18 f42 0"/>
              <a:gd name="f45" fmla="*/ f43 f19 1"/>
              <a:gd name="f46" fmla="*/ f45 1 100000"/>
              <a:gd name="f47" fmla="*/ f44 f33 1"/>
              <a:gd name="f48" fmla="*/ f46 1 2"/>
              <a:gd name="f49" fmla="*/ f46 1 4"/>
              <a:gd name="f50" fmla="+- f46 f46 0"/>
              <a:gd name="f51" fmla="+- f37 0 f46"/>
              <a:gd name="f52" fmla="+- f36 0 f46"/>
              <a:gd name="f53" fmla="*/ f46 f33 1"/>
              <a:gd name="f54" fmla="+- f46 f48 0"/>
              <a:gd name="f55" fmla="+- f37 0 f48"/>
              <a:gd name="f56" fmla="+- f51 0 f48"/>
              <a:gd name="f57" fmla="+- f36 0 f48"/>
              <a:gd name="f58" fmla="*/ f51 f33 1"/>
              <a:gd name="f59" fmla="*/ f48 f33 1"/>
              <a:gd name="f60" fmla="*/ f49 f33 1"/>
              <a:gd name="f61" fmla="*/ f52 f33 1"/>
              <a:gd name="f62" fmla="*/ f50 f33 1"/>
              <a:gd name="f63" fmla="*/ f57 f33 1"/>
              <a:gd name="f64" fmla="*/ f55 f33 1"/>
              <a:gd name="f65" fmla="*/ f54 f33 1"/>
              <a:gd name="f66" fmla="*/ f56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47" y="f53"/>
              </a:cxn>
              <a:cxn ang="f32">
                <a:pos x="f47" y="f58"/>
              </a:cxn>
            </a:cxnLst>
            <a:rect l="f53" t="f53" r="f63" b="f58"/>
            <a:pathLst>
              <a:path stroke="0">
                <a:moveTo>
                  <a:pt x="f41" y="f59"/>
                </a:moveTo>
                <a:arcTo wR="f59" hR="f59" stAng="f8" swAng="f2"/>
                <a:lnTo>
                  <a:pt x="f63" y="f59"/>
                </a:lnTo>
                <a:arcTo wR="f60" hR="f60" stAng="f8" swAng="f1"/>
                <a:lnTo>
                  <a:pt x="f61" y="f53"/>
                </a:lnTo>
                <a:lnTo>
                  <a:pt x="f59" y="f53"/>
                </a:lnTo>
                <a:arcTo wR="f59" hR="f59" stAng="f3" swAng="f9"/>
                <a:lnTo>
                  <a:pt x="f38" y="f64"/>
                </a:lnTo>
                <a:arcTo wR="f59" hR="f59" stAng="f1" swAng="f10"/>
                <a:lnTo>
                  <a:pt x="f53" y="f58"/>
                </a:lnTo>
                <a:lnTo>
                  <a:pt x="f63" y="f58"/>
                </a:lnTo>
                <a:arcTo wR="f59" hR="f59" stAng="f2" swAng="f9"/>
                <a:close/>
                <a:moveTo>
                  <a:pt x="f59" y="f62"/>
                </a:moveTo>
                <a:arcTo wR="f59" hR="f59" stAng="f2" swAng="f9"/>
                <a:arcTo wR="f60" hR="f60" stAng="f8" swAng="f10"/>
                <a:close/>
              </a:path>
              <a:path stroke="0">
                <a:moveTo>
                  <a:pt x="f59" y="f62"/>
                </a:moveTo>
                <a:arcTo wR="f59" hR="f59" stAng="f2" swAng="f9"/>
                <a:arcTo wR="f60" hR="f60" stAng="f8" swAng="f10"/>
                <a:close/>
                <a:moveTo>
                  <a:pt x="f63" y="f53"/>
                </a:moveTo>
                <a:arcTo wR="f59" hR="f59" stAng="f2" swAng="f11"/>
                <a:arcTo wR="f60" hR="f60" stAng="f1" swAng="f10"/>
                <a:close/>
              </a:path>
              <a:path fill="none">
                <a:moveTo>
                  <a:pt x="f38" y="f65"/>
                </a:moveTo>
                <a:arcTo wR="f59" hR="f59" stAng="f1" swAng="f2"/>
                <a:lnTo>
                  <a:pt x="f61" y="f53"/>
                </a:lnTo>
                <a:lnTo>
                  <a:pt x="f61" y="f59"/>
                </a:lnTo>
                <a:arcTo wR="f59" hR="f59" stAng="f1" swAng="f1"/>
                <a:lnTo>
                  <a:pt x="f41" y="f66"/>
                </a:lnTo>
                <a:arcTo wR="f59" hR="f59" stAng="f8" swAng="f2"/>
                <a:lnTo>
                  <a:pt x="f53" y="f58"/>
                </a:lnTo>
                <a:lnTo>
                  <a:pt x="f53" y="f64"/>
                </a:lnTo>
                <a:arcTo wR="f59" hR="f59" stAng="f8" swAng="f1"/>
                <a:close/>
                <a:moveTo>
                  <a:pt x="f61" y="f53"/>
                </a:moveTo>
                <a:lnTo>
                  <a:pt x="f63" y="f53"/>
                </a:lnTo>
                <a:arcTo wR="f59" hR="f59" stAng="f2" swAng="f9"/>
                <a:moveTo>
                  <a:pt x="f63" y="f53"/>
                </a:moveTo>
                <a:lnTo>
                  <a:pt x="f63" y="f59"/>
                </a:lnTo>
                <a:arcTo wR="f60" hR="f60" stAng="f8" swAng="f1"/>
                <a:moveTo>
                  <a:pt x="f59" y="f62"/>
                </a:moveTo>
                <a:lnTo>
                  <a:pt x="f59" y="f65"/>
                </a:lnTo>
                <a:arcTo wR="f60" hR="f60" stAng="f1" swAng="f1"/>
                <a:arcTo wR="f59" hR="f59" stAng="f8" swAng="f1"/>
                <a:moveTo>
                  <a:pt x="f53" y="f65"/>
                </a:moveTo>
                <a:lnTo>
                  <a:pt x="f53" y="f58"/>
                </a:lnTo>
              </a:path>
            </a:pathLst>
          </a:custGeom>
          <a:blipFill>
            <a:blip r:embed="rId2" r:link="rId3" cstate="print">
              <a:alphaModFix/>
            </a:blip>
            <a:tile sx="100000" sy="100000" algn="tl"/>
          </a:blipFill>
          <a:ln w="9528">
            <a:solidFill>
              <a:srgbClr val="9933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Бюджет сельского поселения– это ежегодно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утверждаемый Решением Собрания депутатов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сельского поселения свод доходов и расходов на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очередной финансовый год и плановый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период (2 года)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58891" y="476246"/>
            <a:ext cx="7273923" cy="8302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8A8A4C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" pitchFamily="34"/>
              </a:rPr>
              <a:t>БЮДЖЕТ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8A8A4C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" pitchFamily="34"/>
              </a:rPr>
              <a:t>ФОМИНСКОГО 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8964613" cy="981078"/>
          </a:xfrm>
        </p:spPr>
        <p:txBody>
          <a:bodyPr anchorCtr="1"/>
          <a:lstStyle/>
          <a:p>
            <a:pPr lvl="0" algn="ctr"/>
            <a:r>
              <a:rPr lang="ru-RU" sz="4800"/>
              <a:t>Сбалансированность бюджета</a:t>
            </a:r>
          </a:p>
        </p:txBody>
      </p:sp>
      <p:sp>
        <p:nvSpPr>
          <p:cNvPr id="3" name="Скругленный прямоугольник 3"/>
          <p:cNvSpPr/>
          <p:nvPr/>
        </p:nvSpPr>
        <p:spPr>
          <a:xfrm>
            <a:off x="684208" y="981078"/>
            <a:ext cx="8064495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EBEBD6"/>
              </a:gs>
              <a:gs pos="100000">
                <a:srgbClr val="FFFFE1"/>
              </a:gs>
            </a:gsLst>
            <a:lin ang="5400000"/>
          </a:gradFill>
          <a:ln w="25402">
            <a:solidFill>
              <a:srgbClr val="95956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1C1C0F"/>
                </a:solidFill>
                <a:uFillTx/>
                <a:latin typeface="Arial"/>
              </a:rPr>
              <a:t>Расходы бюджета сопоставляются с доходами</a:t>
            </a:r>
          </a:p>
        </p:txBody>
      </p:sp>
      <p:sp>
        <p:nvSpPr>
          <p:cNvPr id="4" name="Скругленный прямоугольник 4"/>
          <p:cNvSpPr/>
          <p:nvPr/>
        </p:nvSpPr>
        <p:spPr>
          <a:xfrm>
            <a:off x="684208" y="2079629"/>
            <a:ext cx="1584326" cy="43179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CCC99"/>
          </a:solidFill>
          <a:ln w="25402">
            <a:solidFill>
              <a:srgbClr val="95956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Доходы</a:t>
            </a:r>
          </a:p>
        </p:txBody>
      </p:sp>
      <p:sp>
        <p:nvSpPr>
          <p:cNvPr id="5" name="Скругленный прямоугольник 5"/>
          <p:cNvSpPr/>
          <p:nvPr/>
        </p:nvSpPr>
        <p:spPr>
          <a:xfrm>
            <a:off x="4435470" y="1857374"/>
            <a:ext cx="1727201" cy="90169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CCC99"/>
          </a:solidFill>
          <a:ln w="25402">
            <a:solidFill>
              <a:srgbClr val="95956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Дефицит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или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Профицит</a:t>
            </a:r>
          </a:p>
        </p:txBody>
      </p:sp>
      <p:sp>
        <p:nvSpPr>
          <p:cNvPr id="6" name="Скругленный прямоугольник 6"/>
          <p:cNvSpPr/>
          <p:nvPr/>
        </p:nvSpPr>
        <p:spPr>
          <a:xfrm>
            <a:off x="2482852" y="2089147"/>
            <a:ext cx="1584326" cy="43179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CCC99"/>
          </a:solidFill>
          <a:ln w="25402">
            <a:solidFill>
              <a:srgbClr val="95956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Расходы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5003797" y="2033589"/>
            <a:ext cx="360365" cy="368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4094161" y="2124078"/>
            <a:ext cx="360365" cy="369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=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2268534" y="2111377"/>
            <a:ext cx="358773" cy="368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-</a:t>
            </a:r>
          </a:p>
        </p:txBody>
      </p:sp>
      <p:sp>
        <p:nvSpPr>
          <p:cNvPr id="10" name="Прямоугольник 13"/>
          <p:cNvSpPr/>
          <p:nvPr/>
        </p:nvSpPr>
        <p:spPr>
          <a:xfrm>
            <a:off x="6667503" y="1682752"/>
            <a:ext cx="2081210" cy="612776"/>
          </a:xfrm>
          <a:prstGeom prst="rect">
            <a:avLst/>
          </a:prstGeom>
          <a:solidFill>
            <a:srgbClr val="CCCC99"/>
          </a:solidFill>
          <a:ln w="25402">
            <a:solidFill>
              <a:srgbClr val="95956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Расходы </a:t>
            </a:r>
            <a:r>
              <a:rPr lang="ru-RU" sz="1800" b="0" i="0" u="none" strike="noStrike" kern="1200" cap="none" spc="0" baseline="0">
                <a:solidFill>
                  <a:srgbClr val="006600"/>
                </a:solidFill>
                <a:uFillTx/>
                <a:latin typeface="Arial"/>
              </a:rPr>
              <a:t>больше</a:t>
            </a: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 доходов</a:t>
            </a:r>
          </a:p>
        </p:txBody>
      </p:sp>
      <p:sp>
        <p:nvSpPr>
          <p:cNvPr id="11" name="Прямоугольник 14"/>
          <p:cNvSpPr/>
          <p:nvPr/>
        </p:nvSpPr>
        <p:spPr>
          <a:xfrm>
            <a:off x="6667503" y="2425702"/>
            <a:ext cx="2081210" cy="696909"/>
          </a:xfrm>
          <a:prstGeom prst="rect">
            <a:avLst/>
          </a:prstGeom>
          <a:solidFill>
            <a:srgbClr val="CCCC99"/>
          </a:solidFill>
          <a:ln w="25402">
            <a:solidFill>
              <a:srgbClr val="95956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Расходы </a:t>
            </a:r>
            <a:r>
              <a:rPr lang="ru-RU" sz="1800" b="0" i="0" u="none" strike="noStrike" kern="1200" cap="none" spc="0" baseline="0">
                <a:solidFill>
                  <a:srgbClr val="006600"/>
                </a:solidFill>
                <a:uFillTx/>
                <a:latin typeface="Arial"/>
              </a:rPr>
              <a:t>меньше</a:t>
            </a:r>
            <a:r>
              <a:rPr lang="ru-RU" sz="1800" b="0" i="0" u="none" strike="noStrike" kern="1200" cap="none" spc="0" baseline="0">
                <a:solidFill>
                  <a:srgbClr val="002060"/>
                </a:solidFill>
                <a:uFillTx/>
                <a:latin typeface="Arial"/>
              </a:rPr>
              <a:t> доходов</a:t>
            </a:r>
          </a:p>
        </p:txBody>
      </p:sp>
      <p:grpSp>
        <p:nvGrpSpPr>
          <p:cNvPr id="12" name="Группа 19"/>
          <p:cNvGrpSpPr/>
          <p:nvPr/>
        </p:nvGrpSpPr>
        <p:grpSpPr>
          <a:xfrm>
            <a:off x="725484" y="2903540"/>
            <a:ext cx="2592388" cy="2289172"/>
            <a:chOff x="725484" y="2903540"/>
            <a:chExt cx="2592388" cy="2289172"/>
          </a:xfrm>
        </p:grpSpPr>
        <p:sp>
          <p:nvSpPr>
            <p:cNvPr id="13" name="TextBox 17"/>
            <p:cNvSpPr txBox="1"/>
            <p:nvPr/>
          </p:nvSpPr>
          <p:spPr>
            <a:xfrm>
              <a:off x="725484" y="2903540"/>
              <a:ext cx="2592388" cy="22891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effectLst>
                    <a:outerShdw dist="38096" dir="2700000">
                      <a:srgbClr val="FFFFFF"/>
                    </a:outerShdw>
                  </a:effectLst>
                  <a:uFillTx/>
                  <a:latin typeface="Arial"/>
                </a:rPr>
                <a:t>2018 год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Доходы         Расходы </a:t>
              </a: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9037,6               9037,6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Дефицит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(профицит)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0</a:t>
              </a: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14" name="Левая фигурная скобка 18"/>
            <p:cNvSpPr/>
            <p:nvPr/>
          </p:nvSpPr>
          <p:spPr>
            <a:xfrm rot="16200004">
              <a:off x="1816095" y="3136900"/>
              <a:ext cx="382584" cy="1871657"/>
            </a:xfrm>
            <a:custGeom>
              <a:avLst>
                <a:gd name="f11" fmla="val 8333"/>
                <a:gd name="f12" fmla="val 500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5400000"/>
                <a:gd name="f11" fmla="val 8333"/>
                <a:gd name="f12" fmla="val 50000"/>
                <a:gd name="f13" fmla="+- 0 0 -180"/>
                <a:gd name="f14" fmla="+- 0 0 -270"/>
                <a:gd name="f15" fmla="+- 0 0 -360"/>
                <a:gd name="f16" fmla="abs f5"/>
                <a:gd name="f17" fmla="abs f6"/>
                <a:gd name="f18" fmla="abs f7"/>
                <a:gd name="f19" fmla="val f8"/>
                <a:gd name="f20" fmla="val f12"/>
                <a:gd name="f21" fmla="val f11"/>
                <a:gd name="f22" fmla="+- 2700000 f3 0"/>
                <a:gd name="f23" fmla="*/ f13 f2 1"/>
                <a:gd name="f24" fmla="*/ f14 f2 1"/>
                <a:gd name="f25" fmla="*/ f15 f2 1"/>
                <a:gd name="f26" fmla="?: f16 f5 1"/>
                <a:gd name="f27" fmla="?: f17 f6 1"/>
                <a:gd name="f28" fmla="?: f18 f7 1"/>
                <a:gd name="f29" fmla="*/ f22 f9 1"/>
                <a:gd name="f30" fmla="*/ f23 1 f4"/>
                <a:gd name="f31" fmla="*/ f24 1 f4"/>
                <a:gd name="f32" fmla="*/ f25 1 f4"/>
                <a:gd name="f33" fmla="*/ f26 1 21600"/>
                <a:gd name="f34" fmla="*/ f27 1 21600"/>
                <a:gd name="f35" fmla="*/ 21600 f26 1"/>
                <a:gd name="f36" fmla="*/ 21600 f27 1"/>
                <a:gd name="f37" fmla="*/ f29 1 f2"/>
                <a:gd name="f38" fmla="+- f30 0 f3"/>
                <a:gd name="f39" fmla="+- f31 0 f3"/>
                <a:gd name="f40" fmla="+- f32 0 f3"/>
                <a:gd name="f41" fmla="min f34 f33"/>
                <a:gd name="f42" fmla="*/ f35 1 f28"/>
                <a:gd name="f43" fmla="*/ f36 1 f28"/>
                <a:gd name="f44" fmla="+- 0 0 f37"/>
                <a:gd name="f45" fmla="val f42"/>
                <a:gd name="f46" fmla="val f43"/>
                <a:gd name="f47" fmla="+- 0 0 f44"/>
                <a:gd name="f48" fmla="*/ f19 f41 1"/>
                <a:gd name="f49" fmla="+- f46 0 f19"/>
                <a:gd name="f50" fmla="+- f45 0 f19"/>
                <a:gd name="f51" fmla="*/ f47 f2 1"/>
                <a:gd name="f52" fmla="*/ f45 f41 1"/>
                <a:gd name="f53" fmla="*/ f46 f41 1"/>
                <a:gd name="f54" fmla="*/ f50 1 2"/>
                <a:gd name="f55" fmla="min f50 f49"/>
                <a:gd name="f56" fmla="*/ f49 f20 1"/>
                <a:gd name="f57" fmla="*/ f51 1 f9"/>
                <a:gd name="f58" fmla="+- f19 f54 0"/>
                <a:gd name="f59" fmla="*/ f55 f21 1"/>
                <a:gd name="f60" fmla="*/ f56 1 100000"/>
                <a:gd name="f61" fmla="+- f57 0 f3"/>
                <a:gd name="f62" fmla="*/ f54 f41 1"/>
                <a:gd name="f63" fmla="*/ f59 1 100000"/>
                <a:gd name="f64" fmla="cos 1 f61"/>
                <a:gd name="f65" fmla="sin 1 f61"/>
                <a:gd name="f66" fmla="*/ f58 f41 1"/>
                <a:gd name="f67" fmla="*/ f60 f41 1"/>
                <a:gd name="f68" fmla="+- f60 f63 0"/>
                <a:gd name="f69" fmla="+- 0 0 f64"/>
                <a:gd name="f70" fmla="+- 0 0 f65"/>
                <a:gd name="f71" fmla="*/ f63 f41 1"/>
                <a:gd name="f72" fmla="+- 0 0 f69"/>
                <a:gd name="f73" fmla="+- 0 0 f70"/>
                <a:gd name="f74" fmla="*/ f68 f41 1"/>
                <a:gd name="f75" fmla="*/ f72 f54 1"/>
                <a:gd name="f76" fmla="*/ f73 f63 1"/>
                <a:gd name="f77" fmla="+- f45 0 f75"/>
                <a:gd name="f78" fmla="+- f63 0 f76"/>
                <a:gd name="f79" fmla="+- f46 f76 0"/>
                <a:gd name="f80" fmla="+- f79 0 f63"/>
                <a:gd name="f81" fmla="*/ f77 f41 1"/>
                <a:gd name="f82" fmla="*/ f78 f41 1"/>
                <a:gd name="f83" fmla="*/ f80 f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52" y="f48"/>
                </a:cxn>
                <a:cxn ang="f39">
                  <a:pos x="f48" y="f67"/>
                </a:cxn>
                <a:cxn ang="f40">
                  <a:pos x="f52" y="f53"/>
                </a:cxn>
              </a:cxnLst>
              <a:rect l="f81" t="f82" r="f52" b="f83"/>
              <a:pathLst>
                <a:path stroke="0">
                  <a:moveTo>
                    <a:pt x="f52" y="f53"/>
                  </a:moveTo>
                  <a:arcTo wR="f62" hR="f71" stAng="f3" swAng="f3"/>
                  <a:lnTo>
                    <a:pt x="f66" y="f74"/>
                  </a:lnTo>
                  <a:arcTo wR="f62" hR="f71" stAng="f8" swAng="f10"/>
                  <a:arcTo wR="f62" hR="f71" stAng="f3" swAng="f10"/>
                  <a:lnTo>
                    <a:pt x="f66" y="f71"/>
                  </a:lnTo>
                  <a:arcTo wR="f62" hR="f71" stAng="f2" swAng="f3"/>
                  <a:close/>
                </a:path>
                <a:path fill="none">
                  <a:moveTo>
                    <a:pt x="f52" y="f53"/>
                  </a:moveTo>
                  <a:arcTo wR="f62" hR="f71" stAng="f3" swAng="f3"/>
                  <a:lnTo>
                    <a:pt x="f66" y="f74"/>
                  </a:lnTo>
                  <a:arcTo wR="f62" hR="f71" stAng="f8" swAng="f10"/>
                  <a:arcTo wR="f62" hR="f71" stAng="f3" swAng="f10"/>
                  <a:lnTo>
                    <a:pt x="f66" y="f71"/>
                  </a:lnTo>
                  <a:arcTo wR="f62" hR="f71" stAng="f2" swAng="f3"/>
                </a:path>
              </a:pathLst>
            </a:custGeom>
            <a:noFill/>
            <a:ln w="25402">
              <a:solidFill>
                <a:srgbClr val="1C1C0F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1C1C0F"/>
                </a:solidFill>
                <a:uFillTx/>
                <a:latin typeface="Arial"/>
              </a:endParaRPr>
            </a:p>
          </p:txBody>
        </p:sp>
      </p:grpSp>
      <p:grpSp>
        <p:nvGrpSpPr>
          <p:cNvPr id="15" name="Группа 20"/>
          <p:cNvGrpSpPr/>
          <p:nvPr/>
        </p:nvGrpSpPr>
        <p:grpSpPr>
          <a:xfrm>
            <a:off x="3419471" y="3141658"/>
            <a:ext cx="2592388" cy="2308320"/>
            <a:chOff x="3419471" y="3141658"/>
            <a:chExt cx="2592388" cy="2308320"/>
          </a:xfrm>
        </p:grpSpPr>
        <p:sp>
          <p:nvSpPr>
            <p:cNvPr id="16" name="TextBox 21"/>
            <p:cNvSpPr txBox="1"/>
            <p:nvPr/>
          </p:nvSpPr>
          <p:spPr>
            <a:xfrm>
              <a:off x="3419471" y="3141658"/>
              <a:ext cx="2592388" cy="2308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effectLst>
                    <a:outerShdw dist="38096" dir="2700000">
                      <a:srgbClr val="FFFFFF"/>
                    </a:outerShdw>
                  </a:effectLst>
                  <a:uFillTx/>
                  <a:latin typeface="Arial"/>
                </a:rPr>
                <a:t>2019 год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Доходы         Расходы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  6424,1             6424,1</a:t>
              </a: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          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         Дефицит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       (профицит)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               0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17" name="Левая фигурная скобка 22"/>
            <p:cNvSpPr/>
            <p:nvPr/>
          </p:nvSpPr>
          <p:spPr>
            <a:xfrm rot="16200004">
              <a:off x="4510087" y="3375023"/>
              <a:ext cx="382584" cy="1871667"/>
            </a:xfrm>
            <a:custGeom>
              <a:avLst>
                <a:gd name="f11" fmla="val 8337"/>
                <a:gd name="f12" fmla="val 500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5400000"/>
                <a:gd name="f11" fmla="val 8337"/>
                <a:gd name="f12" fmla="val 50000"/>
                <a:gd name="f13" fmla="+- 0 0 -180"/>
                <a:gd name="f14" fmla="+- 0 0 -270"/>
                <a:gd name="f15" fmla="+- 0 0 -360"/>
                <a:gd name="f16" fmla="abs f5"/>
                <a:gd name="f17" fmla="abs f6"/>
                <a:gd name="f18" fmla="abs f7"/>
                <a:gd name="f19" fmla="val f8"/>
                <a:gd name="f20" fmla="val f12"/>
                <a:gd name="f21" fmla="val f11"/>
                <a:gd name="f22" fmla="+- 2700000 f3 0"/>
                <a:gd name="f23" fmla="*/ f13 f2 1"/>
                <a:gd name="f24" fmla="*/ f14 f2 1"/>
                <a:gd name="f25" fmla="*/ f15 f2 1"/>
                <a:gd name="f26" fmla="?: f16 f5 1"/>
                <a:gd name="f27" fmla="?: f17 f6 1"/>
                <a:gd name="f28" fmla="?: f18 f7 1"/>
                <a:gd name="f29" fmla="*/ f22 f9 1"/>
                <a:gd name="f30" fmla="*/ f23 1 f4"/>
                <a:gd name="f31" fmla="*/ f24 1 f4"/>
                <a:gd name="f32" fmla="*/ f25 1 f4"/>
                <a:gd name="f33" fmla="*/ f26 1 21600"/>
                <a:gd name="f34" fmla="*/ f27 1 21600"/>
                <a:gd name="f35" fmla="*/ 21600 f26 1"/>
                <a:gd name="f36" fmla="*/ 21600 f27 1"/>
                <a:gd name="f37" fmla="*/ f29 1 f2"/>
                <a:gd name="f38" fmla="+- f30 0 f3"/>
                <a:gd name="f39" fmla="+- f31 0 f3"/>
                <a:gd name="f40" fmla="+- f32 0 f3"/>
                <a:gd name="f41" fmla="min f34 f33"/>
                <a:gd name="f42" fmla="*/ f35 1 f28"/>
                <a:gd name="f43" fmla="*/ f36 1 f28"/>
                <a:gd name="f44" fmla="+- 0 0 f37"/>
                <a:gd name="f45" fmla="val f42"/>
                <a:gd name="f46" fmla="val f43"/>
                <a:gd name="f47" fmla="+- 0 0 f44"/>
                <a:gd name="f48" fmla="*/ f19 f41 1"/>
                <a:gd name="f49" fmla="+- f46 0 f19"/>
                <a:gd name="f50" fmla="+- f45 0 f19"/>
                <a:gd name="f51" fmla="*/ f47 f2 1"/>
                <a:gd name="f52" fmla="*/ f45 f41 1"/>
                <a:gd name="f53" fmla="*/ f46 f41 1"/>
                <a:gd name="f54" fmla="*/ f50 1 2"/>
                <a:gd name="f55" fmla="min f50 f49"/>
                <a:gd name="f56" fmla="*/ f49 f20 1"/>
                <a:gd name="f57" fmla="*/ f51 1 f9"/>
                <a:gd name="f58" fmla="+- f19 f54 0"/>
                <a:gd name="f59" fmla="*/ f55 f21 1"/>
                <a:gd name="f60" fmla="*/ f56 1 100000"/>
                <a:gd name="f61" fmla="+- f57 0 f3"/>
                <a:gd name="f62" fmla="*/ f54 f41 1"/>
                <a:gd name="f63" fmla="*/ f59 1 100000"/>
                <a:gd name="f64" fmla="cos 1 f61"/>
                <a:gd name="f65" fmla="sin 1 f61"/>
                <a:gd name="f66" fmla="*/ f58 f41 1"/>
                <a:gd name="f67" fmla="*/ f60 f41 1"/>
                <a:gd name="f68" fmla="+- f60 f63 0"/>
                <a:gd name="f69" fmla="+- 0 0 f64"/>
                <a:gd name="f70" fmla="+- 0 0 f65"/>
                <a:gd name="f71" fmla="*/ f63 f41 1"/>
                <a:gd name="f72" fmla="+- 0 0 f69"/>
                <a:gd name="f73" fmla="+- 0 0 f70"/>
                <a:gd name="f74" fmla="*/ f68 f41 1"/>
                <a:gd name="f75" fmla="*/ f72 f54 1"/>
                <a:gd name="f76" fmla="*/ f73 f63 1"/>
                <a:gd name="f77" fmla="+- f45 0 f75"/>
                <a:gd name="f78" fmla="+- f63 0 f76"/>
                <a:gd name="f79" fmla="+- f46 f76 0"/>
                <a:gd name="f80" fmla="+- f79 0 f63"/>
                <a:gd name="f81" fmla="*/ f77 f41 1"/>
                <a:gd name="f82" fmla="*/ f78 f41 1"/>
                <a:gd name="f83" fmla="*/ f80 f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52" y="f48"/>
                </a:cxn>
                <a:cxn ang="f39">
                  <a:pos x="f48" y="f67"/>
                </a:cxn>
                <a:cxn ang="f40">
                  <a:pos x="f52" y="f53"/>
                </a:cxn>
              </a:cxnLst>
              <a:rect l="f81" t="f82" r="f52" b="f83"/>
              <a:pathLst>
                <a:path stroke="0">
                  <a:moveTo>
                    <a:pt x="f52" y="f53"/>
                  </a:moveTo>
                  <a:arcTo wR="f62" hR="f71" stAng="f3" swAng="f3"/>
                  <a:lnTo>
                    <a:pt x="f66" y="f74"/>
                  </a:lnTo>
                  <a:arcTo wR="f62" hR="f71" stAng="f8" swAng="f10"/>
                  <a:arcTo wR="f62" hR="f71" stAng="f3" swAng="f10"/>
                  <a:lnTo>
                    <a:pt x="f66" y="f71"/>
                  </a:lnTo>
                  <a:arcTo wR="f62" hR="f71" stAng="f2" swAng="f3"/>
                  <a:close/>
                </a:path>
                <a:path fill="none">
                  <a:moveTo>
                    <a:pt x="f52" y="f53"/>
                  </a:moveTo>
                  <a:arcTo wR="f62" hR="f71" stAng="f3" swAng="f3"/>
                  <a:lnTo>
                    <a:pt x="f66" y="f74"/>
                  </a:lnTo>
                  <a:arcTo wR="f62" hR="f71" stAng="f8" swAng="f10"/>
                  <a:arcTo wR="f62" hR="f71" stAng="f3" swAng="f10"/>
                  <a:lnTo>
                    <a:pt x="f66" y="f71"/>
                  </a:lnTo>
                  <a:arcTo wR="f62" hR="f71" stAng="f2" swAng="f3"/>
                </a:path>
              </a:pathLst>
            </a:custGeom>
            <a:noFill/>
            <a:ln w="25402">
              <a:solidFill>
                <a:srgbClr val="1C1C0F"/>
              </a:solidFill>
              <a:prstDash val="solid"/>
              <a:round/>
            </a:ln>
          </p:spPr>
          <p:txBody>
            <a:bodyPr vert="eaVert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1C1C0F"/>
                </a:solidFill>
                <a:uFillTx/>
                <a:latin typeface="Arial"/>
              </a:endParaRPr>
            </a:p>
          </p:txBody>
        </p:sp>
      </p:grpSp>
      <p:grpSp>
        <p:nvGrpSpPr>
          <p:cNvPr id="18" name="Группа 23"/>
          <p:cNvGrpSpPr/>
          <p:nvPr/>
        </p:nvGrpSpPr>
        <p:grpSpPr>
          <a:xfrm>
            <a:off x="6300792" y="3429000"/>
            <a:ext cx="2592388" cy="2289172"/>
            <a:chOff x="6300792" y="3429000"/>
            <a:chExt cx="2592388" cy="2289172"/>
          </a:xfrm>
        </p:grpSpPr>
        <p:sp>
          <p:nvSpPr>
            <p:cNvPr id="19" name="TextBox 24"/>
            <p:cNvSpPr txBox="1"/>
            <p:nvPr/>
          </p:nvSpPr>
          <p:spPr>
            <a:xfrm>
              <a:off x="6300792" y="3429000"/>
              <a:ext cx="2592388" cy="228917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effectLst>
                    <a:outerShdw dist="38096" dir="2700000">
                      <a:srgbClr val="FFFFFF"/>
                    </a:outerShdw>
                  </a:effectLst>
                  <a:uFillTx/>
                  <a:latin typeface="Arial"/>
                </a:rPr>
                <a:t>2020 год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Доходы         Расходы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  5654,2            5654,2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Дефицит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(профицит)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rPr>
                <a:t>0</a:t>
              </a:r>
            </a:p>
          </p:txBody>
        </p:sp>
        <p:sp>
          <p:nvSpPr>
            <p:cNvPr id="20" name="Левая фигурная скобка 25"/>
            <p:cNvSpPr/>
            <p:nvPr/>
          </p:nvSpPr>
          <p:spPr>
            <a:xfrm rot="16200004">
              <a:off x="7391393" y="3662369"/>
              <a:ext cx="382584" cy="1871657"/>
            </a:xfrm>
            <a:custGeom>
              <a:avLst>
                <a:gd name="f11" fmla="val 8337"/>
                <a:gd name="f12" fmla="val 500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5400000"/>
                <a:gd name="f11" fmla="val 8337"/>
                <a:gd name="f12" fmla="val 50000"/>
                <a:gd name="f13" fmla="+- 0 0 -180"/>
                <a:gd name="f14" fmla="+- 0 0 -270"/>
                <a:gd name="f15" fmla="+- 0 0 -360"/>
                <a:gd name="f16" fmla="abs f5"/>
                <a:gd name="f17" fmla="abs f6"/>
                <a:gd name="f18" fmla="abs f7"/>
                <a:gd name="f19" fmla="val f8"/>
                <a:gd name="f20" fmla="val f12"/>
                <a:gd name="f21" fmla="val f11"/>
                <a:gd name="f22" fmla="+- 2700000 f3 0"/>
                <a:gd name="f23" fmla="*/ f13 f2 1"/>
                <a:gd name="f24" fmla="*/ f14 f2 1"/>
                <a:gd name="f25" fmla="*/ f15 f2 1"/>
                <a:gd name="f26" fmla="?: f16 f5 1"/>
                <a:gd name="f27" fmla="?: f17 f6 1"/>
                <a:gd name="f28" fmla="?: f18 f7 1"/>
                <a:gd name="f29" fmla="*/ f22 f9 1"/>
                <a:gd name="f30" fmla="*/ f23 1 f4"/>
                <a:gd name="f31" fmla="*/ f24 1 f4"/>
                <a:gd name="f32" fmla="*/ f25 1 f4"/>
                <a:gd name="f33" fmla="*/ f26 1 21600"/>
                <a:gd name="f34" fmla="*/ f27 1 21600"/>
                <a:gd name="f35" fmla="*/ 21600 f26 1"/>
                <a:gd name="f36" fmla="*/ 21600 f27 1"/>
                <a:gd name="f37" fmla="*/ f29 1 f2"/>
                <a:gd name="f38" fmla="+- f30 0 f3"/>
                <a:gd name="f39" fmla="+- f31 0 f3"/>
                <a:gd name="f40" fmla="+- f32 0 f3"/>
                <a:gd name="f41" fmla="min f34 f33"/>
                <a:gd name="f42" fmla="*/ f35 1 f28"/>
                <a:gd name="f43" fmla="*/ f36 1 f28"/>
                <a:gd name="f44" fmla="+- 0 0 f37"/>
                <a:gd name="f45" fmla="val f42"/>
                <a:gd name="f46" fmla="val f43"/>
                <a:gd name="f47" fmla="+- 0 0 f44"/>
                <a:gd name="f48" fmla="*/ f19 f41 1"/>
                <a:gd name="f49" fmla="+- f46 0 f19"/>
                <a:gd name="f50" fmla="+- f45 0 f19"/>
                <a:gd name="f51" fmla="*/ f47 f2 1"/>
                <a:gd name="f52" fmla="*/ f45 f41 1"/>
                <a:gd name="f53" fmla="*/ f46 f41 1"/>
                <a:gd name="f54" fmla="*/ f50 1 2"/>
                <a:gd name="f55" fmla="min f50 f49"/>
                <a:gd name="f56" fmla="*/ f49 f20 1"/>
                <a:gd name="f57" fmla="*/ f51 1 f9"/>
                <a:gd name="f58" fmla="+- f19 f54 0"/>
                <a:gd name="f59" fmla="*/ f55 f21 1"/>
                <a:gd name="f60" fmla="*/ f56 1 100000"/>
                <a:gd name="f61" fmla="+- f57 0 f3"/>
                <a:gd name="f62" fmla="*/ f54 f41 1"/>
                <a:gd name="f63" fmla="*/ f59 1 100000"/>
                <a:gd name="f64" fmla="cos 1 f61"/>
                <a:gd name="f65" fmla="sin 1 f61"/>
                <a:gd name="f66" fmla="*/ f58 f41 1"/>
                <a:gd name="f67" fmla="*/ f60 f41 1"/>
                <a:gd name="f68" fmla="+- f60 f63 0"/>
                <a:gd name="f69" fmla="+- 0 0 f64"/>
                <a:gd name="f70" fmla="+- 0 0 f65"/>
                <a:gd name="f71" fmla="*/ f63 f41 1"/>
                <a:gd name="f72" fmla="+- 0 0 f69"/>
                <a:gd name="f73" fmla="+- 0 0 f70"/>
                <a:gd name="f74" fmla="*/ f68 f41 1"/>
                <a:gd name="f75" fmla="*/ f72 f54 1"/>
                <a:gd name="f76" fmla="*/ f73 f63 1"/>
                <a:gd name="f77" fmla="+- f45 0 f75"/>
                <a:gd name="f78" fmla="+- f63 0 f76"/>
                <a:gd name="f79" fmla="+- f46 f76 0"/>
                <a:gd name="f80" fmla="+- f79 0 f63"/>
                <a:gd name="f81" fmla="*/ f77 f41 1"/>
                <a:gd name="f82" fmla="*/ f78 f41 1"/>
                <a:gd name="f83" fmla="*/ f80 f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52" y="f48"/>
                </a:cxn>
                <a:cxn ang="f39">
                  <a:pos x="f48" y="f67"/>
                </a:cxn>
                <a:cxn ang="f40">
                  <a:pos x="f52" y="f53"/>
                </a:cxn>
              </a:cxnLst>
              <a:rect l="f81" t="f82" r="f52" b="f83"/>
              <a:pathLst>
                <a:path stroke="0">
                  <a:moveTo>
                    <a:pt x="f52" y="f53"/>
                  </a:moveTo>
                  <a:arcTo wR="f62" hR="f71" stAng="f3" swAng="f3"/>
                  <a:lnTo>
                    <a:pt x="f66" y="f74"/>
                  </a:lnTo>
                  <a:arcTo wR="f62" hR="f71" stAng="f8" swAng="f10"/>
                  <a:arcTo wR="f62" hR="f71" stAng="f3" swAng="f10"/>
                  <a:lnTo>
                    <a:pt x="f66" y="f71"/>
                  </a:lnTo>
                  <a:arcTo wR="f62" hR="f71" stAng="f2" swAng="f3"/>
                  <a:close/>
                </a:path>
                <a:path fill="none">
                  <a:moveTo>
                    <a:pt x="f52" y="f53"/>
                  </a:moveTo>
                  <a:arcTo wR="f62" hR="f71" stAng="f3" swAng="f3"/>
                  <a:lnTo>
                    <a:pt x="f66" y="f74"/>
                  </a:lnTo>
                  <a:arcTo wR="f62" hR="f71" stAng="f8" swAng="f10"/>
                  <a:arcTo wR="f62" hR="f71" stAng="f3" swAng="f10"/>
                  <a:lnTo>
                    <a:pt x="f66" y="f71"/>
                  </a:lnTo>
                  <a:arcTo wR="f62" hR="f71" stAng="f2" swAng="f3"/>
                </a:path>
              </a:pathLst>
            </a:custGeom>
            <a:noFill/>
            <a:ln w="25402">
              <a:solidFill>
                <a:srgbClr val="1C1C0F"/>
              </a:solidFill>
              <a:prstDash val="solid"/>
              <a:round/>
            </a:ln>
          </p:spPr>
          <p:txBody>
            <a:bodyPr vert="eaVert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1C1C0F"/>
                </a:solidFill>
                <a:uFillTx/>
                <a:latin typeface="Arial"/>
              </a:endParaRPr>
            </a:p>
          </p:txBody>
        </p:sp>
      </p:grpSp>
      <p:sp>
        <p:nvSpPr>
          <p:cNvPr id="21" name="TextBox 1"/>
          <p:cNvSpPr txBox="1"/>
          <p:nvPr/>
        </p:nvSpPr>
        <p:spPr>
          <a:xfrm>
            <a:off x="725484" y="1682752"/>
            <a:ext cx="1182684" cy="2762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Тыс. рублей</a:t>
            </a:r>
          </a:p>
        </p:txBody>
      </p:sp>
      <p:sp>
        <p:nvSpPr>
          <p:cNvPr id="22" name="Двойная стрелка влево/вправо 2"/>
          <p:cNvSpPr/>
          <p:nvPr/>
        </p:nvSpPr>
        <p:spPr>
          <a:xfrm>
            <a:off x="5873748" y="1914525"/>
            <a:ext cx="938210" cy="238128"/>
          </a:xfrm>
          <a:custGeom>
            <a:avLst>
              <a:gd name="f9" fmla="val 50000"/>
              <a:gd name="f10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val 50000"/>
              <a:gd name="f10" fmla="val 50000"/>
              <a:gd name="f11" fmla="+- 0 0 -360"/>
              <a:gd name="f12" fmla="+- 0 0 -180"/>
              <a:gd name="f13" fmla="abs f5"/>
              <a:gd name="f14" fmla="abs f6"/>
              <a:gd name="f15" fmla="abs f7"/>
              <a:gd name="f16" fmla="val f8"/>
              <a:gd name="f17" fmla="val f9"/>
              <a:gd name="f18" fmla="val f10"/>
              <a:gd name="f19" fmla="*/ f11 f2 1"/>
              <a:gd name="f20" fmla="*/ f12 f2 1"/>
              <a:gd name="f21" fmla="?: f13 f5 1"/>
              <a:gd name="f22" fmla="?: f14 f6 1"/>
              <a:gd name="f23" fmla="?: f15 f7 1"/>
              <a:gd name="f24" fmla="*/ f19 1 f4"/>
              <a:gd name="f25" fmla="*/ f20 1 f4"/>
              <a:gd name="f26" fmla="*/ f21 1 21600"/>
              <a:gd name="f27" fmla="*/ f22 1 21600"/>
              <a:gd name="f28" fmla="*/ 21600 f21 1"/>
              <a:gd name="f29" fmla="*/ 21600 f22 1"/>
              <a:gd name="f30" fmla="+- f24 0 f3"/>
              <a:gd name="f31" fmla="+- f25 0 f3"/>
              <a:gd name="f32" fmla="min f27 f26"/>
              <a:gd name="f33" fmla="*/ f28 1 f23"/>
              <a:gd name="f34" fmla="*/ f29 1 f23"/>
              <a:gd name="f35" fmla="val f33"/>
              <a:gd name="f36" fmla="val f34"/>
              <a:gd name="f37" fmla="*/ f16 f32 1"/>
              <a:gd name="f38" fmla="+- f36 0 f16"/>
              <a:gd name="f39" fmla="+- f35 0 f16"/>
              <a:gd name="f40" fmla="*/ f35 f32 1"/>
              <a:gd name="f41" fmla="*/ f36 f32 1"/>
              <a:gd name="f42" fmla="*/ f38 1 2"/>
              <a:gd name="f43" fmla="*/ f39 1 2"/>
              <a:gd name="f44" fmla="min f39 f38"/>
              <a:gd name="f45" fmla="*/ f38 f17 1"/>
              <a:gd name="f46" fmla="+- f16 f42 0"/>
              <a:gd name="f47" fmla="+- f16 f43 0"/>
              <a:gd name="f48" fmla="*/ f44 f18 1"/>
              <a:gd name="f49" fmla="*/ f45 1 200000"/>
              <a:gd name="f50" fmla="*/ f48 1 100000"/>
              <a:gd name="f51" fmla="+- f46 0 f49"/>
              <a:gd name="f52" fmla="+- f46 f49 0"/>
              <a:gd name="f53" fmla="*/ f46 f32 1"/>
              <a:gd name="f54" fmla="*/ f47 f32 1"/>
              <a:gd name="f55" fmla="+- f35 0 f50"/>
              <a:gd name="f56" fmla="*/ f51 f50 1"/>
              <a:gd name="f57" fmla="*/ f51 f32 1"/>
              <a:gd name="f58" fmla="*/ f52 f32 1"/>
              <a:gd name="f59" fmla="*/ f50 f32 1"/>
              <a:gd name="f60" fmla="*/ f56 1 f42"/>
              <a:gd name="f61" fmla="*/ f55 f32 1"/>
              <a:gd name="f62" fmla="+- f50 0 f60"/>
              <a:gd name="f63" fmla="+- f55 f60 0"/>
              <a:gd name="f64" fmla="*/ f62 f32 1"/>
              <a:gd name="f65" fmla="*/ f63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1" y="f37"/>
              </a:cxn>
              <a:cxn ang="f30">
                <a:pos x="f54" y="f57"/>
              </a:cxn>
              <a:cxn ang="f30">
                <a:pos x="f59" y="f37"/>
              </a:cxn>
              <a:cxn ang="f31">
                <a:pos x="f59" y="f41"/>
              </a:cxn>
              <a:cxn ang="f31">
                <a:pos x="f54" y="f58"/>
              </a:cxn>
              <a:cxn ang="f31">
                <a:pos x="f61" y="f41"/>
              </a:cxn>
            </a:cxnLst>
            <a:rect l="f64" t="f57" r="f65" b="f58"/>
            <a:pathLst>
              <a:path>
                <a:moveTo>
                  <a:pt x="f37" y="f53"/>
                </a:moveTo>
                <a:lnTo>
                  <a:pt x="f59" y="f37"/>
                </a:lnTo>
                <a:lnTo>
                  <a:pt x="f59" y="f57"/>
                </a:lnTo>
                <a:lnTo>
                  <a:pt x="f61" y="f57"/>
                </a:lnTo>
                <a:lnTo>
                  <a:pt x="f61" y="f37"/>
                </a:lnTo>
                <a:lnTo>
                  <a:pt x="f40" y="f53"/>
                </a:lnTo>
                <a:lnTo>
                  <a:pt x="f61" y="f41"/>
                </a:lnTo>
                <a:lnTo>
                  <a:pt x="f61" y="f58"/>
                </a:lnTo>
                <a:lnTo>
                  <a:pt x="f59" y="f58"/>
                </a:lnTo>
                <a:lnTo>
                  <a:pt x="f59" y="f41"/>
                </a:lnTo>
                <a:close/>
              </a:path>
            </a:pathLst>
          </a:custGeom>
          <a:gradFill>
            <a:gsLst>
              <a:gs pos="0">
                <a:srgbClr val="006600"/>
              </a:gs>
              <a:gs pos="50000">
                <a:srgbClr val="FFFFE1"/>
              </a:gs>
              <a:gs pos="100000">
                <a:srgbClr val="006600"/>
              </a:gs>
            </a:gsLst>
            <a:lin ang="5400000"/>
          </a:gradFill>
          <a:ln w="25402">
            <a:solidFill>
              <a:srgbClr val="0066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E1"/>
              </a:solidFill>
              <a:uFillTx/>
              <a:latin typeface="Arial"/>
            </a:endParaRPr>
          </a:p>
        </p:txBody>
      </p:sp>
      <p:sp>
        <p:nvSpPr>
          <p:cNvPr id="23" name="Двойная стрелка влево/вправо 27"/>
          <p:cNvSpPr/>
          <p:nvPr/>
        </p:nvSpPr>
        <p:spPr>
          <a:xfrm>
            <a:off x="5913433" y="2520945"/>
            <a:ext cx="858841" cy="211134"/>
          </a:xfrm>
          <a:custGeom>
            <a:avLst>
              <a:gd name="f9" fmla="val 50000"/>
              <a:gd name="f10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val 50000"/>
              <a:gd name="f10" fmla="val 50000"/>
              <a:gd name="f11" fmla="+- 0 0 -360"/>
              <a:gd name="f12" fmla="+- 0 0 -180"/>
              <a:gd name="f13" fmla="abs f5"/>
              <a:gd name="f14" fmla="abs f6"/>
              <a:gd name="f15" fmla="abs f7"/>
              <a:gd name="f16" fmla="val f8"/>
              <a:gd name="f17" fmla="val f9"/>
              <a:gd name="f18" fmla="val f10"/>
              <a:gd name="f19" fmla="*/ f11 f2 1"/>
              <a:gd name="f20" fmla="*/ f12 f2 1"/>
              <a:gd name="f21" fmla="?: f13 f5 1"/>
              <a:gd name="f22" fmla="?: f14 f6 1"/>
              <a:gd name="f23" fmla="?: f15 f7 1"/>
              <a:gd name="f24" fmla="*/ f19 1 f4"/>
              <a:gd name="f25" fmla="*/ f20 1 f4"/>
              <a:gd name="f26" fmla="*/ f21 1 21600"/>
              <a:gd name="f27" fmla="*/ f22 1 21600"/>
              <a:gd name="f28" fmla="*/ 21600 f21 1"/>
              <a:gd name="f29" fmla="*/ 21600 f22 1"/>
              <a:gd name="f30" fmla="+- f24 0 f3"/>
              <a:gd name="f31" fmla="+- f25 0 f3"/>
              <a:gd name="f32" fmla="min f27 f26"/>
              <a:gd name="f33" fmla="*/ f28 1 f23"/>
              <a:gd name="f34" fmla="*/ f29 1 f23"/>
              <a:gd name="f35" fmla="val f33"/>
              <a:gd name="f36" fmla="val f34"/>
              <a:gd name="f37" fmla="*/ f16 f32 1"/>
              <a:gd name="f38" fmla="+- f36 0 f16"/>
              <a:gd name="f39" fmla="+- f35 0 f16"/>
              <a:gd name="f40" fmla="*/ f35 f32 1"/>
              <a:gd name="f41" fmla="*/ f36 f32 1"/>
              <a:gd name="f42" fmla="*/ f38 1 2"/>
              <a:gd name="f43" fmla="*/ f39 1 2"/>
              <a:gd name="f44" fmla="min f39 f38"/>
              <a:gd name="f45" fmla="*/ f38 f17 1"/>
              <a:gd name="f46" fmla="+- f16 f42 0"/>
              <a:gd name="f47" fmla="+- f16 f43 0"/>
              <a:gd name="f48" fmla="*/ f44 f18 1"/>
              <a:gd name="f49" fmla="*/ f45 1 200000"/>
              <a:gd name="f50" fmla="*/ f48 1 100000"/>
              <a:gd name="f51" fmla="+- f46 0 f49"/>
              <a:gd name="f52" fmla="+- f46 f49 0"/>
              <a:gd name="f53" fmla="*/ f46 f32 1"/>
              <a:gd name="f54" fmla="*/ f47 f32 1"/>
              <a:gd name="f55" fmla="+- f35 0 f50"/>
              <a:gd name="f56" fmla="*/ f51 f50 1"/>
              <a:gd name="f57" fmla="*/ f51 f32 1"/>
              <a:gd name="f58" fmla="*/ f52 f32 1"/>
              <a:gd name="f59" fmla="*/ f50 f32 1"/>
              <a:gd name="f60" fmla="*/ f56 1 f42"/>
              <a:gd name="f61" fmla="*/ f55 f32 1"/>
              <a:gd name="f62" fmla="+- f50 0 f60"/>
              <a:gd name="f63" fmla="+- f55 f60 0"/>
              <a:gd name="f64" fmla="*/ f62 f32 1"/>
              <a:gd name="f65" fmla="*/ f63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1" y="f37"/>
              </a:cxn>
              <a:cxn ang="f30">
                <a:pos x="f54" y="f57"/>
              </a:cxn>
              <a:cxn ang="f30">
                <a:pos x="f59" y="f37"/>
              </a:cxn>
              <a:cxn ang="f31">
                <a:pos x="f59" y="f41"/>
              </a:cxn>
              <a:cxn ang="f31">
                <a:pos x="f54" y="f58"/>
              </a:cxn>
              <a:cxn ang="f31">
                <a:pos x="f61" y="f41"/>
              </a:cxn>
            </a:cxnLst>
            <a:rect l="f64" t="f57" r="f65" b="f58"/>
            <a:pathLst>
              <a:path>
                <a:moveTo>
                  <a:pt x="f37" y="f53"/>
                </a:moveTo>
                <a:lnTo>
                  <a:pt x="f59" y="f37"/>
                </a:lnTo>
                <a:lnTo>
                  <a:pt x="f59" y="f57"/>
                </a:lnTo>
                <a:lnTo>
                  <a:pt x="f61" y="f57"/>
                </a:lnTo>
                <a:lnTo>
                  <a:pt x="f61" y="f37"/>
                </a:lnTo>
                <a:lnTo>
                  <a:pt x="f40" y="f53"/>
                </a:lnTo>
                <a:lnTo>
                  <a:pt x="f61" y="f41"/>
                </a:lnTo>
                <a:lnTo>
                  <a:pt x="f61" y="f58"/>
                </a:lnTo>
                <a:lnTo>
                  <a:pt x="f59" y="f58"/>
                </a:lnTo>
                <a:lnTo>
                  <a:pt x="f59" y="f41"/>
                </a:lnTo>
                <a:close/>
              </a:path>
            </a:pathLst>
          </a:custGeom>
          <a:gradFill>
            <a:gsLst>
              <a:gs pos="0">
                <a:srgbClr val="006600"/>
              </a:gs>
              <a:gs pos="50000">
                <a:srgbClr val="FFFFE1"/>
              </a:gs>
              <a:gs pos="100000">
                <a:srgbClr val="006600"/>
              </a:gs>
            </a:gsLst>
            <a:lin ang="5400000"/>
          </a:gradFill>
          <a:ln w="25402">
            <a:solidFill>
              <a:srgbClr val="0066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E1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79386" y="188915"/>
            <a:ext cx="1860547" cy="5175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C00000"/>
                </a:solidFill>
                <a:uFillTx/>
                <a:latin typeface="Arial"/>
              </a:rPr>
              <a:t>Источники формирования</a:t>
            </a:r>
          </a:p>
        </p:txBody>
      </p:sp>
      <p:sp>
        <p:nvSpPr>
          <p:cNvPr id="3" name="Прямоугольник 4"/>
          <p:cNvSpPr/>
          <p:nvPr/>
        </p:nvSpPr>
        <p:spPr>
          <a:xfrm>
            <a:off x="3492495" y="188915"/>
            <a:ext cx="2663820" cy="504821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legacyPerspectiveBottom"/>
            <a:lightRig rig="legacyFlat3" dir="t"/>
          </a:scene3d>
          <a:sp3d extrusionH="914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C00000"/>
                </a:solidFill>
                <a:uFillTx/>
                <a:latin typeface="Arial"/>
              </a:rPr>
              <a:t>БЮДЖЕТ СЕЛЬСКОГО ПОСЕЛЕНИЯ</a:t>
            </a:r>
          </a:p>
        </p:txBody>
      </p:sp>
      <p:pic>
        <p:nvPicPr>
          <p:cNvPr id="4" name="Рисунок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780" y="1700784"/>
            <a:ext cx="2090931" cy="603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3552" y="2493267"/>
            <a:ext cx="1810512" cy="227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7587" y="1700784"/>
            <a:ext cx="1804412" cy="6035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14"/>
          <p:cNvSpPr txBox="1"/>
          <p:nvPr/>
        </p:nvSpPr>
        <p:spPr>
          <a:xfrm>
            <a:off x="6804022" y="188915"/>
            <a:ext cx="2017715" cy="5175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C00000"/>
                </a:solidFill>
                <a:uFillTx/>
                <a:latin typeface="Arial"/>
              </a:rPr>
              <a:t>Направления использования</a:t>
            </a:r>
          </a:p>
        </p:txBody>
      </p:sp>
      <p:pic>
        <p:nvPicPr>
          <p:cNvPr id="8" name="Рисунок 2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8179" y="1627632"/>
            <a:ext cx="3864867" cy="6461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7"/>
          <p:cNvSpPr txBox="1"/>
          <p:nvPr/>
        </p:nvSpPr>
        <p:spPr>
          <a:xfrm>
            <a:off x="5292720" y="2205039"/>
            <a:ext cx="3714749" cy="830266"/>
          </a:xfrm>
          <a:prstGeom prst="rect">
            <a:avLst/>
          </a:prstGeom>
          <a:solidFill>
            <a:srgbClr val="DDDDDD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800080"/>
                </a:solidFill>
                <a:uFillTx/>
                <a:latin typeface="Arial"/>
              </a:rPr>
              <a:t>Исполнение государственного полномочия на осуществление первичного воинского учета на территориях, где отсутствуют военные комиссариаты</a:t>
            </a:r>
          </a:p>
        </p:txBody>
      </p:sp>
      <p:pic>
        <p:nvPicPr>
          <p:cNvPr id="10" name="Рисунок 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8179" y="2993132"/>
            <a:ext cx="3864867" cy="67665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9"/>
          <p:cNvSpPr txBox="1"/>
          <p:nvPr/>
        </p:nvSpPr>
        <p:spPr>
          <a:xfrm>
            <a:off x="5286375" y="3643317"/>
            <a:ext cx="3714749" cy="2492370"/>
          </a:xfrm>
          <a:prstGeom prst="rect">
            <a:avLst/>
          </a:prstGeom>
          <a:solidFill>
            <a:srgbClr val="DDDDDD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996633"/>
                </a:solidFill>
                <a:uFillTx/>
                <a:latin typeface="Arial"/>
              </a:rPr>
              <a:t>Содержание органов местного самоуправления;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996633"/>
                </a:solidFill>
                <a:uFillTx/>
                <a:latin typeface="Arial"/>
              </a:rPr>
              <a:t>Благоустройство территории муниципального образования;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996633"/>
                </a:solidFill>
                <a:uFillTx/>
                <a:latin typeface="Arial"/>
              </a:rPr>
              <a:t>Расходы на исполнение полномочия по опубликованию муниципальных правовых актов, иной официальной информации в печатном СМИ;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996633"/>
                </a:solidFill>
                <a:uFillTx/>
                <a:latin typeface="Arial"/>
              </a:rPr>
              <a:t>Обеспечение первичных мер пожарной безопасности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996633"/>
                </a:solidFill>
                <a:uFillTx/>
                <a:latin typeface="Arial"/>
              </a:rPr>
              <a:t>Обеспечение деятельности добровольных народных дружин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996633"/>
                </a:solidFill>
                <a:uFillTx/>
                <a:latin typeface="Arial"/>
              </a:rPr>
              <a:t>Межбюджетные трансферты</a:t>
            </a:r>
          </a:p>
        </p:txBody>
      </p:sp>
      <p:pic>
        <p:nvPicPr>
          <p:cNvPr id="12" name="Рисунок 2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3628" y="4852419"/>
            <a:ext cx="3749039" cy="13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AutoShape 80"/>
          <p:cNvSpPr/>
          <p:nvPr/>
        </p:nvSpPr>
        <p:spPr>
          <a:xfrm rot="3021333">
            <a:off x="1547815" y="1268410"/>
            <a:ext cx="431797" cy="431797"/>
          </a:xfrm>
          <a:custGeom>
            <a:avLst>
              <a:gd name="f0" fmla="val 162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BBE0E3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Oval 82"/>
          <p:cNvSpPr/>
          <p:nvPr/>
        </p:nvSpPr>
        <p:spPr>
          <a:xfrm>
            <a:off x="1908179" y="836611"/>
            <a:ext cx="1439859" cy="50482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BBE0E3"/>
          </a:solidFill>
          <a:ln>
            <a:noFill/>
          </a:ln>
          <a:scene3d>
            <a:camera prst="legacyObliqueTopLeft"/>
            <a:lightRig rig="legacyFlat3" dir="t"/>
          </a:scene3d>
          <a:sp3d extrusionH="457200" prstMaterial="legacyPlastic">
            <a:bevelT w="13500" h="13500" prst="angle"/>
            <a:bevelB w="13500" h="13500" prst="angle"/>
            <a:extrusionClr>
              <a:srgbClr val="BBE0E3"/>
            </a:extrusionClr>
          </a:sp3d>
        </p:spPr>
        <p:txBody>
          <a:bodyPr vert="horz" wrap="non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800000"/>
                </a:solidFill>
                <a:uFillTx/>
                <a:latin typeface="Arial"/>
              </a:rPr>
              <a:t>Доходы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1" i="0" u="none" strike="noStrike" kern="1200" cap="none" spc="0" baseline="0">
              <a:solidFill>
                <a:srgbClr val="800000"/>
              </a:solidFill>
              <a:uFillTx/>
              <a:latin typeface="Arial"/>
            </a:endParaRPr>
          </a:p>
        </p:txBody>
      </p:sp>
      <p:sp>
        <p:nvSpPr>
          <p:cNvPr id="15" name="Oval 86"/>
          <p:cNvSpPr/>
          <p:nvPr/>
        </p:nvSpPr>
        <p:spPr>
          <a:xfrm>
            <a:off x="6156326" y="908054"/>
            <a:ext cx="1439859" cy="50482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BBE0E3"/>
          </a:solidFill>
          <a:ln>
            <a:noFill/>
          </a:ln>
          <a:scene3d>
            <a:camera prst="legacyObliqueTopRight"/>
            <a:lightRig rig="legacyFlat3" dir="b"/>
          </a:scene3d>
          <a:sp3d extrusionH="457200" prstMaterial="legacyPlastic">
            <a:bevelT w="13500" h="13500" prst="angle"/>
            <a:bevelB w="13500" h="13500" prst="angle"/>
            <a:extrusionClr>
              <a:srgbClr val="BBE0E3"/>
            </a:extrusionClr>
          </a:sp3d>
        </p:spPr>
        <p:txBody>
          <a:bodyPr vert="horz" wrap="non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800000"/>
                </a:solidFill>
                <a:uFillTx/>
                <a:latin typeface="Arial"/>
              </a:rPr>
              <a:t>Расходы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1" i="0" u="none" strike="noStrike" kern="1200" cap="none" spc="0" baseline="0">
              <a:solidFill>
                <a:srgbClr val="800000"/>
              </a:solidFill>
              <a:uFillTx/>
              <a:latin typeface="Arial"/>
            </a:endParaRPr>
          </a:p>
        </p:txBody>
      </p:sp>
      <p:sp>
        <p:nvSpPr>
          <p:cNvPr id="16" name="AutoShape 87"/>
          <p:cNvSpPr/>
          <p:nvPr/>
        </p:nvSpPr>
        <p:spPr>
          <a:xfrm rot="2651018">
            <a:off x="3249610" y="1273182"/>
            <a:ext cx="358773" cy="477838"/>
          </a:xfrm>
          <a:custGeom>
            <a:avLst>
              <a:gd name="f0" fmla="val 162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BBE0E3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7" name="Рисунок 2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3628" y="2493267"/>
            <a:ext cx="3102860" cy="22311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AutoShape 100"/>
          <p:cNvSpPr/>
          <p:nvPr/>
        </p:nvSpPr>
        <p:spPr>
          <a:xfrm>
            <a:off x="3924303" y="2276471"/>
            <a:ext cx="287341" cy="215898"/>
          </a:xfrm>
          <a:custGeom>
            <a:avLst>
              <a:gd name="f0" fmla="val 162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BBE0E3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AutoShape 103"/>
          <p:cNvSpPr/>
          <p:nvPr/>
        </p:nvSpPr>
        <p:spPr>
          <a:xfrm>
            <a:off x="1042992" y="2276471"/>
            <a:ext cx="287341" cy="215898"/>
          </a:xfrm>
          <a:custGeom>
            <a:avLst>
              <a:gd name="f0" fmla="val 162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BBE0E3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AutoShape 147"/>
          <p:cNvSpPr/>
          <p:nvPr/>
        </p:nvSpPr>
        <p:spPr>
          <a:xfrm>
            <a:off x="6804022" y="1484308"/>
            <a:ext cx="287341" cy="215898"/>
          </a:xfrm>
          <a:custGeom>
            <a:avLst>
              <a:gd name="f0" fmla="val 162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BBE0E3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698751" y="476246"/>
            <a:ext cx="3744916" cy="925509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333399"/>
                </a:solidFill>
                <a:uFillTx/>
                <a:latin typeface="Arial"/>
              </a:rPr>
              <a:t>Доходы бюджета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333399"/>
                </a:solidFill>
                <a:uFillTx/>
                <a:latin typeface="Arial"/>
              </a:rPr>
              <a:t>сельского поселения,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333399"/>
                </a:solidFill>
                <a:uFillTx/>
                <a:latin typeface="Arial"/>
              </a:rPr>
              <a:t>тыс.руб.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388" y="1700784"/>
            <a:ext cx="7918704" cy="2865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900117" y="188915"/>
            <a:ext cx="6985001" cy="368302"/>
          </a:xfrm>
          <a:prstGeom prst="rect">
            <a:avLst/>
          </a:prstGeom>
          <a:solidFill>
            <a:srgbClr val="F0F8F9"/>
          </a:solidFill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Расходы бюджета Фоминского сельского поселения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388" y="621792"/>
            <a:ext cx="8351516" cy="5096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</TotalTime>
  <Words>474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Слои</vt:lpstr>
      <vt:lpstr>1_Специальное оформление</vt:lpstr>
      <vt:lpstr>Слайд 1</vt:lpstr>
      <vt:lpstr>  </vt:lpstr>
      <vt:lpstr>Этапы составления и утверждения  бюджета сельского поселения </vt:lpstr>
      <vt:lpstr>Документы, на основании которых составляется проект бюджета сельского поселения  </vt:lpstr>
      <vt:lpstr>Слайд 5</vt:lpstr>
      <vt:lpstr>Сбалансированность бюджета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trofimova_ey</dc:creator>
  <cp:lastModifiedBy>User</cp:lastModifiedBy>
  <cp:revision>203</cp:revision>
  <cp:lastPrinted>2013-10-03T09:30:52Z</cp:lastPrinted>
  <dcterms:created xsi:type="dcterms:W3CDTF">2011-01-26T13:13:38Z</dcterms:created>
  <dcterms:modified xsi:type="dcterms:W3CDTF">2018-02-26T06:26:15Z</dcterms:modified>
</cp:coreProperties>
</file>